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6" r:id="rId5"/>
    <p:sldId id="260" r:id="rId6"/>
    <p:sldId id="265" r:id="rId7"/>
    <p:sldId id="270" r:id="rId8"/>
    <p:sldId id="271" r:id="rId9"/>
    <p:sldId id="272" r:id="rId10"/>
    <p:sldId id="273" r:id="rId11"/>
    <p:sldId id="275" r:id="rId12"/>
    <p:sldId id="274" r:id="rId13"/>
    <p:sldId id="261" r:id="rId14"/>
    <p:sldId id="267" r:id="rId15"/>
    <p:sldId id="277" r:id="rId16"/>
    <p:sldId id="276" r:id="rId17"/>
    <p:sldId id="278" r:id="rId18"/>
    <p:sldId id="279" r:id="rId19"/>
    <p:sldId id="280" r:id="rId20"/>
    <p:sldId id="281" r:id="rId21"/>
    <p:sldId id="282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2" r:id="rId30"/>
    <p:sldId id="262" r:id="rId31"/>
    <p:sldId id="268" r:id="rId32"/>
    <p:sldId id="293" r:id="rId33"/>
    <p:sldId id="263" r:id="rId34"/>
    <p:sldId id="269" r:id="rId35"/>
    <p:sldId id="294" r:id="rId3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DE69"/>
    <a:srgbClr val="FDB462"/>
    <a:srgbClr val="44546A"/>
    <a:srgbClr val="B7B7B7"/>
    <a:srgbClr val="7878FF"/>
    <a:srgbClr val="F2BA63"/>
    <a:srgbClr val="E9BF64"/>
    <a:srgbClr val="E1C465"/>
    <a:srgbClr val="D9C865"/>
    <a:srgbClr val="D0CD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65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F9A23C-AA09-3079-8816-862366F16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01311C6-02E8-6B2F-D588-4FD408BCD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F88665-F36E-741B-3C8A-B4AB7F4BB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2484BB-5075-67B2-436D-39241EF9D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109659-F717-402D-8545-300CC6C63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1039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52A432-4741-BE53-B076-7F333154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BF261DF-FB2A-1075-10F4-DDC61A11C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9336F31-7BF1-511C-2E78-3A321E713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E5055DF-4068-A71C-A2F8-111AE3C60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D00F30C-E57E-AF95-6CAF-E7E0951EA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4634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F60CCE0-4A36-2BF7-9A71-CD417271B3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64C9DDB-AE88-EF02-657A-267565EC51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9103FAA-E07A-587C-16F5-CAFD8C2A3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3D1A98-6CA0-B43E-40AB-1CFD75150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E6219E0-D264-8A19-2C01-752EB76B1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005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B43576-0252-24A4-2B31-CBA6352ED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58D9C3F-ABBB-01D7-9D8C-FF9656CA1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A2B257-1F27-3581-9D36-7F1393651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3C8678-E1A3-68EC-6CE6-9E402D43B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33907B8-51DD-C07F-5F99-06219529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761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247223-94EC-2813-A7DB-12C90B5B4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59CB1BF-B6FF-D144-1BB6-03E756D061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35C5433-DEF8-048F-D0FE-5918588BB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6DE286-0CA4-A790-08E0-B6FCEEAC7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1F90A9A-9B96-40FD-98BE-59569706E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9386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7A4B18-BBFD-DC3D-F3E8-EF18608F7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4354EA-59AF-A268-49E6-CC59DC72B1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2ADE5C0-66C9-3CD8-0ABB-12DC3FAAF7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4A3CB23-DAC3-7671-A3D4-F20F322E1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F2C47E8-25CD-1BD9-8637-F6B1B0706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B3C2C00-7CF1-DFD9-BEE9-4D709A27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1281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A7A8E1-6570-3480-2A4A-690F9E447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31B1F63-DD5B-3A3D-A904-6A74D5B3AC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2C815CB-3011-CB12-887D-B3AF4175A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99B508E-2F26-8E99-F52F-CB576CDB82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9216AE5-D3CC-DA48-74FD-2B43CE7CEB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F33AC07-F4BF-5115-475B-9E10548CB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C8CF2AB-69C8-06EB-343E-C342D6AC1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08BCE99-383A-92F8-0E6F-7BBACDA28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3823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B2DC56-28CF-7FFA-A79F-23532DA8C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0463908-EB48-1E69-2443-A16160C43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9034B73-51AC-146F-EC91-E9061B6E0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5E07AA5-4EB3-ED5B-57D8-1312D115B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3850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8E8869F-2F01-61B0-F4EA-B7C6851F9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1678A1B-C799-369E-36FC-8385A1F65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CDE1CBE-FCE1-EB51-974E-87D1966BC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7329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836365-5B8A-6865-552D-23E934C7A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7FCC30-94F8-2C1D-0F62-1F38105EE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ED5323C-9EAD-B9BD-D1D0-F8F6F39EF6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DD5E09E-C7E6-EF64-8775-E86DC0566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CC7D71-ECAD-0CB4-B5A2-C8BADBFE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C111BA5-6531-CA2A-EC10-50C057253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07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040146-3F86-A147-DC8F-91C946DB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4F1DAA2-A321-B683-EF94-D101311F6F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CD76FA-AB8E-3C2B-0ED9-ECD08FA7E6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ED505FC-600D-E54D-0E69-03D6175A4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891F202-9ADC-683C-C09C-B2B0496B3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458D0EC-9880-5B78-A41D-D6614E28A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045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40A741B-F25F-0568-2E4A-F3E641174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2E1C80B-0576-2BAF-B4D5-9241266A5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701424-2C7C-EE38-208E-C73EC3AFA9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8ECC0-6998-4230-80E5-91F007055E03}" type="datetimeFigureOut">
              <a:rPr lang="fr-FR" smtClean="0"/>
              <a:t>07/09/2023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8DE503-0962-A129-D5BB-AE0FDD1B5B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F6C5D06-7383-F805-A043-27A83DB82D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51E62-3D73-4A54-AACC-B49FD66FCD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8436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2F21AB-0983-A747-C6D3-2029D16CB61D}"/>
              </a:ext>
            </a:extLst>
          </p:cNvPr>
          <p:cNvSpPr/>
          <p:nvPr/>
        </p:nvSpPr>
        <p:spPr>
          <a:xfrm>
            <a:off x="-3001" y="3429000"/>
            <a:ext cx="12192000" cy="3428999"/>
          </a:xfrm>
          <a:prstGeom prst="rect">
            <a:avLst/>
          </a:prstGeom>
          <a:gradFill flip="none" rotWithShape="1">
            <a:gsLst>
              <a:gs pos="29000">
                <a:srgbClr val="908FF2"/>
              </a:gs>
              <a:gs pos="0">
                <a:srgbClr val="9F9DEA"/>
              </a:gs>
              <a:gs pos="100000">
                <a:srgbClr val="8181FF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55FE92AE-29B9-6331-9F31-7266BB442550}"/>
              </a:ext>
            </a:extLst>
          </p:cNvPr>
          <p:cNvSpPr/>
          <p:nvPr/>
        </p:nvSpPr>
        <p:spPr>
          <a:xfrm>
            <a:off x="2195246" y="5515967"/>
            <a:ext cx="7823551" cy="1049952"/>
          </a:xfrm>
          <a:prstGeom prst="ellipse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Google Shape;58;p15">
            <a:extLst>
              <a:ext uri="{FF2B5EF4-FFF2-40B4-BE49-F238E27FC236}">
                <a16:creationId xmlns:a16="http://schemas.microsoft.com/office/drawing/2014/main" id="{22A910A8-E1DF-1604-AAE0-275E0ED393C2}"/>
              </a:ext>
            </a:extLst>
          </p:cNvPr>
          <p:cNvSpPr/>
          <p:nvPr/>
        </p:nvSpPr>
        <p:spPr>
          <a:xfrm rot="10800000" flipH="1">
            <a:off x="5234790" y="5104140"/>
            <a:ext cx="1984210" cy="1037023"/>
          </a:xfrm>
          <a:custGeom>
            <a:avLst/>
            <a:gdLst/>
            <a:ahLst/>
            <a:cxnLst/>
            <a:rect l="l" t="t" r="r" b="b"/>
            <a:pathLst>
              <a:path w="22918" h="9574" extrusionOk="0">
                <a:moveTo>
                  <a:pt x="1" y="0"/>
                </a:moveTo>
                <a:lnTo>
                  <a:pt x="1" y="9574"/>
                </a:lnTo>
                <a:lnTo>
                  <a:pt x="22917" y="9574"/>
                </a:lnTo>
                <a:lnTo>
                  <a:pt x="22917" y="0"/>
                </a:lnTo>
                <a:close/>
              </a:path>
            </a:pathLst>
          </a:custGeom>
          <a:gradFill>
            <a:gsLst>
              <a:gs pos="0">
                <a:srgbClr val="DDDDDD"/>
              </a:gs>
              <a:gs pos="100000">
                <a:srgbClr val="91919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9;p15">
            <a:extLst>
              <a:ext uri="{FF2B5EF4-FFF2-40B4-BE49-F238E27FC236}">
                <a16:creationId xmlns:a16="http://schemas.microsoft.com/office/drawing/2014/main" id="{B0974AB2-896B-E8F1-48C7-1D5361C22C9F}"/>
              </a:ext>
            </a:extLst>
          </p:cNvPr>
          <p:cNvSpPr/>
          <p:nvPr/>
        </p:nvSpPr>
        <p:spPr>
          <a:xfrm>
            <a:off x="4472346" y="5932981"/>
            <a:ext cx="3497520" cy="231165"/>
          </a:xfrm>
          <a:custGeom>
            <a:avLst/>
            <a:gdLst/>
            <a:ahLst/>
            <a:cxnLst/>
            <a:rect l="l" t="t" r="r" b="b"/>
            <a:pathLst>
              <a:path w="40397" h="2670" extrusionOk="0">
                <a:moveTo>
                  <a:pt x="1" y="1"/>
                </a:moveTo>
                <a:lnTo>
                  <a:pt x="1" y="2669"/>
                </a:lnTo>
                <a:lnTo>
                  <a:pt x="40396" y="2669"/>
                </a:lnTo>
                <a:lnTo>
                  <a:pt x="40396" y="1"/>
                </a:lnTo>
                <a:close/>
              </a:path>
            </a:pathLst>
          </a:custGeom>
          <a:solidFill>
            <a:schemeClr val="lt2"/>
          </a:solidFill>
          <a:ln w="2857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0;p15">
            <a:extLst>
              <a:ext uri="{FF2B5EF4-FFF2-40B4-BE49-F238E27FC236}">
                <a16:creationId xmlns:a16="http://schemas.microsoft.com/office/drawing/2014/main" id="{FA8F4DDD-D97F-CE09-139B-BA1DFB4D5C42}"/>
              </a:ext>
            </a:extLst>
          </p:cNvPr>
          <p:cNvSpPr/>
          <p:nvPr/>
        </p:nvSpPr>
        <p:spPr>
          <a:xfrm>
            <a:off x="3031181" y="919186"/>
            <a:ext cx="6391239" cy="4473608"/>
          </a:xfrm>
          <a:custGeom>
            <a:avLst/>
            <a:gdLst/>
            <a:ahLst/>
            <a:cxnLst/>
            <a:rect l="l" t="t" r="r" b="b"/>
            <a:pathLst>
              <a:path w="73820" h="51671" extrusionOk="0"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cubicBezTo>
                  <a:pt x="0" y="48469"/>
                  <a:pt x="3236" y="51671"/>
                  <a:pt x="7206" y="51671"/>
                </a:cubicBezTo>
                <a:lnTo>
                  <a:pt x="66648" y="51671"/>
                </a:lnTo>
                <a:cubicBezTo>
                  <a:pt x="70617" y="51671"/>
                  <a:pt x="73820" y="48469"/>
                  <a:pt x="73820" y="44499"/>
                </a:cubicBez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1;p15">
            <a:extLst>
              <a:ext uri="{FF2B5EF4-FFF2-40B4-BE49-F238E27FC236}">
                <a16:creationId xmlns:a16="http://schemas.microsoft.com/office/drawing/2014/main" id="{73F726FD-32DC-016A-B219-C90CDC1B688A}"/>
              </a:ext>
            </a:extLst>
          </p:cNvPr>
          <p:cNvSpPr/>
          <p:nvPr/>
        </p:nvSpPr>
        <p:spPr>
          <a:xfrm>
            <a:off x="3031181" y="919186"/>
            <a:ext cx="6391239" cy="3852752"/>
          </a:xfrm>
          <a:custGeom>
            <a:avLst/>
            <a:gdLst/>
            <a:ahLst/>
            <a:cxnLst/>
            <a:rect l="l" t="t" r="r" b="b"/>
            <a:pathLst>
              <a:path w="73820" h="44500" extrusionOk="0"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lnTo>
                  <a:pt x="73820" y="44499"/>
                </a:ln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rgbClr val="FDFD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2;p15">
            <a:extLst>
              <a:ext uri="{FF2B5EF4-FFF2-40B4-BE49-F238E27FC236}">
                <a16:creationId xmlns:a16="http://schemas.microsoft.com/office/drawing/2014/main" id="{6AF0CC8C-40C1-766E-7245-BE26ECA79C2D}"/>
              </a:ext>
            </a:extLst>
          </p:cNvPr>
          <p:cNvSpPr/>
          <p:nvPr/>
        </p:nvSpPr>
        <p:spPr>
          <a:xfrm>
            <a:off x="6107022" y="4875987"/>
            <a:ext cx="234022" cy="233935"/>
          </a:xfrm>
          <a:custGeom>
            <a:avLst/>
            <a:gdLst/>
            <a:ahLst/>
            <a:cxnLst/>
            <a:rect l="l" t="t" r="r" b="b"/>
            <a:pathLst>
              <a:path w="2703" h="2702" extrusionOk="0">
                <a:moveTo>
                  <a:pt x="1335" y="0"/>
                </a:moveTo>
                <a:cubicBezTo>
                  <a:pt x="601" y="0"/>
                  <a:pt x="1" y="634"/>
                  <a:pt x="1" y="1368"/>
                </a:cubicBezTo>
                <a:cubicBezTo>
                  <a:pt x="1" y="2102"/>
                  <a:pt x="601" y="2702"/>
                  <a:pt x="1335" y="2702"/>
                </a:cubicBezTo>
                <a:cubicBezTo>
                  <a:pt x="2069" y="2702"/>
                  <a:pt x="2703" y="2102"/>
                  <a:pt x="2703" y="1368"/>
                </a:cubicBezTo>
                <a:cubicBezTo>
                  <a:pt x="2703" y="634"/>
                  <a:pt x="2069" y="33"/>
                  <a:pt x="1335" y="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3;p15">
            <a:extLst>
              <a:ext uri="{FF2B5EF4-FFF2-40B4-BE49-F238E27FC236}">
                <a16:creationId xmlns:a16="http://schemas.microsoft.com/office/drawing/2014/main" id="{B04C3E33-89EC-B414-71AC-4DD065C58B15}"/>
              </a:ext>
            </a:extLst>
          </p:cNvPr>
          <p:cNvSpPr/>
          <p:nvPr/>
        </p:nvSpPr>
        <p:spPr>
          <a:xfrm>
            <a:off x="3031181" y="919186"/>
            <a:ext cx="6391239" cy="3852752"/>
          </a:xfrm>
          <a:custGeom>
            <a:avLst/>
            <a:gdLst/>
            <a:ahLst/>
            <a:cxnLst/>
            <a:rect l="l" t="t" r="r" b="b"/>
            <a:pathLst>
              <a:path w="73820" h="44500" extrusionOk="0">
                <a:moveTo>
                  <a:pt x="66648" y="2136"/>
                </a:moveTo>
                <a:cubicBezTo>
                  <a:pt x="69417" y="2136"/>
                  <a:pt x="71685" y="4404"/>
                  <a:pt x="71685" y="7172"/>
                </a:cubicBezTo>
                <a:lnTo>
                  <a:pt x="71685" y="42331"/>
                </a:lnTo>
                <a:lnTo>
                  <a:pt x="2169" y="42331"/>
                </a:lnTo>
                <a:lnTo>
                  <a:pt x="2169" y="7172"/>
                </a:lnTo>
                <a:cubicBezTo>
                  <a:pt x="2169" y="4404"/>
                  <a:pt x="4437" y="2136"/>
                  <a:pt x="7206" y="2136"/>
                </a:cubicBezTo>
                <a:close/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lnTo>
                  <a:pt x="73820" y="44499"/>
                </a:ln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rgbClr val="44546A"/>
          </a:solidFill>
          <a:ln w="2857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107;p15">
            <a:extLst>
              <a:ext uri="{FF2B5EF4-FFF2-40B4-BE49-F238E27FC236}">
                <a16:creationId xmlns:a16="http://schemas.microsoft.com/office/drawing/2014/main" id="{FA71FDA9-1DE2-6EE7-F610-93B9F2B82A89}"/>
              </a:ext>
            </a:extLst>
          </p:cNvPr>
          <p:cNvSpPr/>
          <p:nvPr/>
        </p:nvSpPr>
        <p:spPr>
          <a:xfrm>
            <a:off x="8452102" y="3507780"/>
            <a:ext cx="381380" cy="381380"/>
          </a:xfrm>
          <a:custGeom>
            <a:avLst/>
            <a:gdLst/>
            <a:ahLst/>
            <a:cxnLst/>
            <a:rect l="l" t="t" r="r" b="b"/>
            <a:pathLst>
              <a:path w="4405" h="4405" extrusionOk="0">
                <a:moveTo>
                  <a:pt x="1" y="1"/>
                </a:moveTo>
                <a:lnTo>
                  <a:pt x="1902" y="4237"/>
                </a:lnTo>
                <a:lnTo>
                  <a:pt x="2770" y="3370"/>
                </a:lnTo>
                <a:lnTo>
                  <a:pt x="3770" y="4404"/>
                </a:lnTo>
                <a:lnTo>
                  <a:pt x="4404" y="3804"/>
                </a:lnTo>
                <a:lnTo>
                  <a:pt x="3370" y="2770"/>
                </a:lnTo>
                <a:lnTo>
                  <a:pt x="4237" y="1902"/>
                </a:lnTo>
                <a:lnTo>
                  <a:pt x="1" y="1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" name="Picture 2">
            <a:extLst>
              <a:ext uri="{FF2B5EF4-FFF2-40B4-BE49-F238E27FC236}">
                <a16:creationId xmlns:a16="http://schemas.microsoft.com/office/drawing/2014/main" id="{A548B4BD-8795-3A52-5138-C8BE7877D8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060" y="1424160"/>
            <a:ext cx="3382090" cy="258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Google Shape;55;p15">
            <a:extLst>
              <a:ext uri="{FF2B5EF4-FFF2-40B4-BE49-F238E27FC236}">
                <a16:creationId xmlns:a16="http://schemas.microsoft.com/office/drawing/2014/main" id="{8A8050F8-A4CA-7F03-94CB-FFF0A9E7CDBD}"/>
              </a:ext>
            </a:extLst>
          </p:cNvPr>
          <p:cNvSpPr txBox="1">
            <a:spLocks/>
          </p:cNvSpPr>
          <p:nvPr/>
        </p:nvSpPr>
        <p:spPr>
          <a:xfrm>
            <a:off x="3852547" y="1787777"/>
            <a:ext cx="4976993" cy="217830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fr-FR" sz="48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Segmentez des clients d'un site e-commerce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69DC392A-2B35-46B0-23BD-03E5FE60F7D0}"/>
              </a:ext>
            </a:extLst>
          </p:cNvPr>
          <p:cNvSpPr txBox="1"/>
          <p:nvPr/>
        </p:nvSpPr>
        <p:spPr>
          <a:xfrm>
            <a:off x="3200401" y="3986901"/>
            <a:ext cx="6086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rgbClr val="8181FF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Machine Learning Engineer - Projet N°4</a:t>
            </a:r>
          </a:p>
        </p:txBody>
      </p:sp>
    </p:spTree>
    <p:extLst>
      <p:ext uri="{BB962C8B-B14F-4D97-AF65-F5344CB8AC3E}">
        <p14:creationId xmlns:p14="http://schemas.microsoft.com/office/powerpoint/2010/main" val="3738300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4957DB42-CCAA-0454-2463-9D8AA65FF4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6" b="5555"/>
          <a:stretch/>
        </p:blipFill>
        <p:spPr>
          <a:xfrm>
            <a:off x="769869" y="1602467"/>
            <a:ext cx="5056128" cy="4061685"/>
          </a:xfrm>
          <a:prstGeom prst="rect">
            <a:avLst/>
          </a:prstGeom>
        </p:spPr>
      </p:pic>
      <p:sp>
        <p:nvSpPr>
          <p:cNvPr id="22" name="Rectangle : avec coins arrondis en diagonale 21">
            <a:extLst>
              <a:ext uri="{FF2B5EF4-FFF2-40B4-BE49-F238E27FC236}">
                <a16:creationId xmlns:a16="http://schemas.microsoft.com/office/drawing/2014/main" id="{92C875A3-F0AD-0617-A61B-CA161C295931}"/>
              </a:ext>
            </a:extLst>
          </p:cNvPr>
          <p:cNvSpPr/>
          <p:nvPr/>
        </p:nvSpPr>
        <p:spPr>
          <a:xfrm>
            <a:off x="769869" y="1874747"/>
            <a:ext cx="1249431" cy="519203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ADE9D2-2E91-974F-C2DA-33F65A34E5B0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103FD5-1BA3-6320-1507-A07C2009695E}"/>
              </a:ext>
            </a:extLst>
          </p:cNvPr>
          <p:cNvSpPr/>
          <p:nvPr/>
        </p:nvSpPr>
        <p:spPr>
          <a:xfrm>
            <a:off x="-2034" y="1371600"/>
            <a:ext cx="241294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031FC59-A73E-DB1D-5F20-49A6901CF07B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91CD0C4-9797-71FF-8598-876E3FDF4AD5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FA2315C-1C90-0995-6F97-966E9BF8A5C6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2C7F4E4-8B17-6503-6D5A-4844C86CA865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0A30E53-B989-6EEC-6C4A-C63BE43CB85A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D7A09B68-F4E7-FC8B-5D80-8649973DEB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8741"/>
          <a:stretch/>
        </p:blipFill>
        <p:spPr>
          <a:xfrm>
            <a:off x="6806988" y="1404121"/>
            <a:ext cx="4743927" cy="4260031"/>
          </a:xfrm>
          <a:prstGeom prst="rect">
            <a:avLst/>
          </a:prstGeom>
        </p:spPr>
      </p:pic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BBD79281-6CAB-A43D-7F94-80A0EC8CC94F}"/>
              </a:ext>
            </a:extLst>
          </p:cNvPr>
          <p:cNvSpPr/>
          <p:nvPr/>
        </p:nvSpPr>
        <p:spPr>
          <a:xfrm>
            <a:off x="6385096" y="978671"/>
            <a:ext cx="5328918" cy="5026624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F5454F6A-F856-74D3-6900-CB2E24A6AE98}"/>
              </a:ext>
            </a:extLst>
          </p:cNvPr>
          <p:cNvSpPr/>
          <p:nvPr/>
        </p:nvSpPr>
        <p:spPr>
          <a:xfrm>
            <a:off x="8031480" y="703860"/>
            <a:ext cx="2012529" cy="549622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CATÉGORIES</a:t>
            </a:r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E344FE87-EE56-9B61-2B16-3486A512AE1A}"/>
              </a:ext>
            </a:extLst>
          </p:cNvPr>
          <p:cNvSpPr/>
          <p:nvPr/>
        </p:nvSpPr>
        <p:spPr>
          <a:xfrm>
            <a:off x="633474" y="978671"/>
            <a:ext cx="5328918" cy="5026624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28DFB226-BE26-8854-C65A-A971DF1244E4}"/>
              </a:ext>
            </a:extLst>
          </p:cNvPr>
          <p:cNvSpPr/>
          <p:nvPr/>
        </p:nvSpPr>
        <p:spPr>
          <a:xfrm>
            <a:off x="1714277" y="701329"/>
            <a:ext cx="3223484" cy="549622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MODES DE PAIEMENT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36C507C-CCD6-8039-7009-F208BCBD6976}"/>
              </a:ext>
            </a:extLst>
          </p:cNvPr>
          <p:cNvSpPr txBox="1"/>
          <p:nvPr/>
        </p:nvSpPr>
        <p:spPr>
          <a:xfrm>
            <a:off x="849339" y="1874747"/>
            <a:ext cx="105959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Carte de crédit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9200FB8A-2E60-939C-D8EA-23AE9F9FA353}"/>
              </a:ext>
            </a:extLst>
          </p:cNvPr>
          <p:cNvSpPr txBox="1"/>
          <p:nvPr/>
        </p:nvSpPr>
        <p:spPr>
          <a:xfrm>
            <a:off x="4905550" y="4803350"/>
            <a:ext cx="94974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Autres</a:t>
            </a:r>
          </a:p>
        </p:txBody>
      </p:sp>
      <p:sp>
        <p:nvSpPr>
          <p:cNvPr id="24" name="Rectangle : avec coins arrondis en diagonale 23">
            <a:extLst>
              <a:ext uri="{FF2B5EF4-FFF2-40B4-BE49-F238E27FC236}">
                <a16:creationId xmlns:a16="http://schemas.microsoft.com/office/drawing/2014/main" id="{8002AD4D-B681-719E-B981-FD38393B11E9}"/>
              </a:ext>
            </a:extLst>
          </p:cNvPr>
          <p:cNvSpPr/>
          <p:nvPr/>
        </p:nvSpPr>
        <p:spPr>
          <a:xfrm>
            <a:off x="2048502" y="2521078"/>
            <a:ext cx="1249431" cy="519203"/>
          </a:xfrm>
          <a:prstGeom prst="round2DiagRect">
            <a:avLst/>
          </a:prstGeom>
          <a:solidFill>
            <a:srgbClr val="8181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Bahnschrift" panose="020B0502040204020203" pitchFamily="34" charset="0"/>
              </a:rPr>
              <a:t>75,9%</a:t>
            </a:r>
          </a:p>
        </p:txBody>
      </p:sp>
      <p:sp>
        <p:nvSpPr>
          <p:cNvPr id="25" name="Rectangle : avec coins arrondis en diagonale 24">
            <a:extLst>
              <a:ext uri="{FF2B5EF4-FFF2-40B4-BE49-F238E27FC236}">
                <a16:creationId xmlns:a16="http://schemas.microsoft.com/office/drawing/2014/main" id="{647B64B1-EEE0-ED71-3700-6CAB665547C5}"/>
              </a:ext>
            </a:extLst>
          </p:cNvPr>
          <p:cNvSpPr/>
          <p:nvPr/>
        </p:nvSpPr>
        <p:spPr>
          <a:xfrm>
            <a:off x="3656119" y="3972249"/>
            <a:ext cx="1249431" cy="519203"/>
          </a:xfrm>
          <a:prstGeom prst="round2DiagRect">
            <a:avLst/>
          </a:prstGeom>
          <a:solidFill>
            <a:srgbClr val="F7CC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24,1%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4BB60DB1-D91A-CF17-4D78-28FF923CEFA9}"/>
              </a:ext>
            </a:extLst>
          </p:cNvPr>
          <p:cNvSpPr txBox="1"/>
          <p:nvPr/>
        </p:nvSpPr>
        <p:spPr>
          <a:xfrm rot="16200000">
            <a:off x="5373807" y="2813344"/>
            <a:ext cx="245160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Nombre de commandes</a:t>
            </a:r>
          </a:p>
        </p:txBody>
      </p:sp>
    </p:spTree>
    <p:extLst>
      <p:ext uri="{BB962C8B-B14F-4D97-AF65-F5344CB8AC3E}">
        <p14:creationId xmlns:p14="http://schemas.microsoft.com/office/powerpoint/2010/main" val="4065146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8" grpId="0" animBg="1"/>
      <p:bldP spid="19" grpId="0" animBg="1"/>
      <p:bldP spid="20" grpId="0" animBg="1"/>
      <p:bldP spid="10" grpId="0" animBg="1"/>
      <p:bldP spid="21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C0D98F93-B2F6-CCBD-1BC5-65484EE2A0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0" t="16794" r="29662"/>
          <a:stretch/>
        </p:blipFill>
        <p:spPr>
          <a:xfrm>
            <a:off x="1634100" y="1710122"/>
            <a:ext cx="3363256" cy="374671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0ADE9D2-2E91-974F-C2DA-33F65A34E5B0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103FD5-1BA3-6320-1507-A07C2009695E}"/>
              </a:ext>
            </a:extLst>
          </p:cNvPr>
          <p:cNvSpPr/>
          <p:nvPr/>
        </p:nvSpPr>
        <p:spPr>
          <a:xfrm>
            <a:off x="-2034" y="1371600"/>
            <a:ext cx="241294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031FC59-A73E-DB1D-5F20-49A6901CF07B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91CD0C4-9797-71FF-8598-876E3FDF4AD5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FA2315C-1C90-0995-6F97-966E9BF8A5C6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2C7F4E4-8B17-6503-6D5A-4844C86CA865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0A30E53-B989-6EEC-6C4A-C63BE43CB85A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F07A5E6C-D782-BA4F-0265-CDB40B87DF88}"/>
              </a:ext>
            </a:extLst>
          </p:cNvPr>
          <p:cNvSpPr/>
          <p:nvPr/>
        </p:nvSpPr>
        <p:spPr>
          <a:xfrm>
            <a:off x="675006" y="1374078"/>
            <a:ext cx="5281445" cy="3964493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28DFB226-BE26-8854-C65A-A971DF1244E4}"/>
              </a:ext>
            </a:extLst>
          </p:cNvPr>
          <p:cNvSpPr/>
          <p:nvPr/>
        </p:nvSpPr>
        <p:spPr>
          <a:xfrm>
            <a:off x="1355045" y="1110977"/>
            <a:ext cx="3902110" cy="549622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NOMBRE DE COMMANDES</a:t>
            </a:r>
          </a:p>
        </p:txBody>
      </p:sp>
      <p:sp>
        <p:nvSpPr>
          <p:cNvPr id="12" name="Rectangle : avec coins arrondis en diagonale 11">
            <a:extLst>
              <a:ext uri="{FF2B5EF4-FFF2-40B4-BE49-F238E27FC236}">
                <a16:creationId xmlns:a16="http://schemas.microsoft.com/office/drawing/2014/main" id="{E71F44A2-E5CD-359F-46BB-54D177F0C99C}"/>
              </a:ext>
            </a:extLst>
          </p:cNvPr>
          <p:cNvSpPr/>
          <p:nvPr/>
        </p:nvSpPr>
        <p:spPr>
          <a:xfrm>
            <a:off x="1911094" y="3027183"/>
            <a:ext cx="1249431" cy="519203"/>
          </a:xfrm>
          <a:prstGeom prst="round2DiagRect">
            <a:avLst/>
          </a:prstGeom>
          <a:solidFill>
            <a:srgbClr val="8181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Bahnschrift" panose="020B0502040204020203" pitchFamily="34" charset="0"/>
              </a:rPr>
              <a:t>97%</a:t>
            </a:r>
          </a:p>
        </p:txBody>
      </p:sp>
      <p:sp>
        <p:nvSpPr>
          <p:cNvPr id="16" name="Triangle isocèle 15">
            <a:extLst>
              <a:ext uri="{FF2B5EF4-FFF2-40B4-BE49-F238E27FC236}">
                <a16:creationId xmlns:a16="http://schemas.microsoft.com/office/drawing/2014/main" id="{E20D3B76-87ED-3E17-24C7-821E557F6196}"/>
              </a:ext>
            </a:extLst>
          </p:cNvPr>
          <p:cNvSpPr/>
          <p:nvPr/>
        </p:nvSpPr>
        <p:spPr>
          <a:xfrm rot="16457921">
            <a:off x="3965829" y="2748799"/>
            <a:ext cx="307580" cy="1539338"/>
          </a:xfrm>
          <a:prstGeom prst="triangle">
            <a:avLst>
              <a:gd name="adj" fmla="val 58515"/>
            </a:avLst>
          </a:prstGeom>
          <a:solidFill>
            <a:srgbClr val="F7CC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riangle isocèle 17">
            <a:extLst>
              <a:ext uri="{FF2B5EF4-FFF2-40B4-BE49-F238E27FC236}">
                <a16:creationId xmlns:a16="http://schemas.microsoft.com/office/drawing/2014/main" id="{9F5302D1-71B1-7F7A-CAD0-9052E1A73B60}"/>
              </a:ext>
            </a:extLst>
          </p:cNvPr>
          <p:cNvSpPr/>
          <p:nvPr/>
        </p:nvSpPr>
        <p:spPr>
          <a:xfrm rot="17533114">
            <a:off x="3867848" y="2811058"/>
            <a:ext cx="383800" cy="1587253"/>
          </a:xfrm>
          <a:prstGeom prst="triangle">
            <a:avLst>
              <a:gd name="adj" fmla="val 18013"/>
            </a:avLst>
          </a:prstGeom>
          <a:solidFill>
            <a:srgbClr val="8181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 : avec coins arrondis en diagonale 18">
            <a:extLst>
              <a:ext uri="{FF2B5EF4-FFF2-40B4-BE49-F238E27FC236}">
                <a16:creationId xmlns:a16="http://schemas.microsoft.com/office/drawing/2014/main" id="{BFEA8529-9D5E-1F32-DC36-992B727B18F3}"/>
              </a:ext>
            </a:extLst>
          </p:cNvPr>
          <p:cNvSpPr/>
          <p:nvPr/>
        </p:nvSpPr>
        <p:spPr>
          <a:xfrm>
            <a:off x="4823762" y="3323879"/>
            <a:ext cx="672751" cy="519203"/>
          </a:xfrm>
          <a:prstGeom prst="round2Diag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3%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1EFF3370-92F5-9BC4-E9F1-17A3B53C0BEA}"/>
              </a:ext>
            </a:extLst>
          </p:cNvPr>
          <p:cNvSpPr txBox="1"/>
          <p:nvPr/>
        </p:nvSpPr>
        <p:spPr>
          <a:xfrm>
            <a:off x="542987" y="1845907"/>
            <a:ext cx="1709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Une seule commande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70C384B-0086-592F-5B68-A19B38A17E3E}"/>
              </a:ext>
            </a:extLst>
          </p:cNvPr>
          <p:cNvSpPr txBox="1"/>
          <p:nvPr/>
        </p:nvSpPr>
        <p:spPr>
          <a:xfrm>
            <a:off x="4665197" y="3717154"/>
            <a:ext cx="1448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Plusieurs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404746E3-2A64-4621-7D75-C755E97F1189}"/>
              </a:ext>
            </a:extLst>
          </p:cNvPr>
          <p:cNvGrpSpPr/>
          <p:nvPr/>
        </p:nvGrpSpPr>
        <p:grpSpPr>
          <a:xfrm>
            <a:off x="6788378" y="1185520"/>
            <a:ext cx="4702626" cy="4952775"/>
            <a:chOff x="6699478" y="1185520"/>
            <a:chExt cx="4702626" cy="4952775"/>
          </a:xfrm>
        </p:grpSpPr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559E31F1-758C-FBD6-40FF-C2E426C6183F}"/>
                </a:ext>
              </a:extLst>
            </p:cNvPr>
            <p:cNvGrpSpPr/>
            <p:nvPr/>
          </p:nvGrpSpPr>
          <p:grpSpPr>
            <a:xfrm>
              <a:off x="6699478" y="1185520"/>
              <a:ext cx="4702626" cy="4952775"/>
              <a:chOff x="6962991" y="1256016"/>
              <a:chExt cx="4478460" cy="4716685"/>
            </a:xfrm>
          </p:grpSpPr>
          <p:pic>
            <p:nvPicPr>
              <p:cNvPr id="11" name="Image 10">
                <a:extLst>
                  <a:ext uri="{FF2B5EF4-FFF2-40B4-BE49-F238E27FC236}">
                    <a16:creationId xmlns:a16="http://schemas.microsoft.com/office/drawing/2014/main" id="{F88D284E-1169-CE3D-EB0B-C79E7339BA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721" t="7044" r="20282"/>
              <a:stretch/>
            </p:blipFill>
            <p:spPr>
              <a:xfrm>
                <a:off x="6962991" y="1256016"/>
                <a:ext cx="3717710" cy="4670254"/>
              </a:xfrm>
              <a:prstGeom prst="rect">
                <a:avLst/>
              </a:prstGeom>
            </p:spPr>
          </p:pic>
          <p:pic>
            <p:nvPicPr>
              <p:cNvPr id="23" name="Image 22">
                <a:extLst>
                  <a:ext uri="{FF2B5EF4-FFF2-40B4-BE49-F238E27FC236}">
                    <a16:creationId xmlns:a16="http://schemas.microsoft.com/office/drawing/2014/main" id="{A296C242-9577-AA09-67CB-B256099E60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4657" t="11288"/>
              <a:stretch/>
            </p:blipFill>
            <p:spPr>
              <a:xfrm>
                <a:off x="10678007" y="1558242"/>
                <a:ext cx="763444" cy="4414459"/>
              </a:xfrm>
              <a:prstGeom prst="rect">
                <a:avLst/>
              </a:prstGeom>
            </p:spPr>
          </p:pic>
          <p:sp>
            <p:nvSpPr>
              <p:cNvPr id="24" name="ZoneTexte 23">
                <a:extLst>
                  <a:ext uri="{FF2B5EF4-FFF2-40B4-BE49-F238E27FC236}">
                    <a16:creationId xmlns:a16="http://schemas.microsoft.com/office/drawing/2014/main" id="{8D050D81-1BF1-34A7-1B89-FCD87A4CCD80}"/>
                  </a:ext>
                </a:extLst>
              </p:cNvPr>
              <p:cNvSpPr txBox="1"/>
              <p:nvPr/>
            </p:nvSpPr>
            <p:spPr>
              <a:xfrm>
                <a:off x="10570853" y="1281243"/>
                <a:ext cx="74415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>
                    <a:solidFill>
                      <a:srgbClr val="44546A"/>
                    </a:solidFill>
                    <a:latin typeface="Bahnschrift" panose="020B0502040204020203" pitchFamily="34" charset="0"/>
                  </a:rPr>
                  <a:t>Clients</a:t>
                </a:r>
              </a:p>
            </p:txBody>
          </p:sp>
        </p:grpSp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80F15288-D5DA-1822-3CAC-B0F662AB72C0}"/>
                </a:ext>
              </a:extLst>
            </p:cNvPr>
            <p:cNvGrpSpPr/>
            <p:nvPr/>
          </p:nvGrpSpPr>
          <p:grpSpPr>
            <a:xfrm>
              <a:off x="6802439" y="1231107"/>
              <a:ext cx="600074" cy="595312"/>
              <a:chOff x="6796089" y="1231107"/>
              <a:chExt cx="600074" cy="595312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B367AD5-CE7A-AA3C-DE53-D9CEB719E988}"/>
                  </a:ext>
                </a:extLst>
              </p:cNvPr>
              <p:cNvSpPr/>
              <p:nvPr/>
            </p:nvSpPr>
            <p:spPr>
              <a:xfrm>
                <a:off x="6796089" y="1231107"/>
                <a:ext cx="326231" cy="3262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 : coins arrondis 29">
                <a:extLst>
                  <a:ext uri="{FF2B5EF4-FFF2-40B4-BE49-F238E27FC236}">
                    <a16:creationId xmlns:a16="http://schemas.microsoft.com/office/drawing/2014/main" id="{0A994B5F-2194-0308-FC9B-CC54DAF74AC1}"/>
                  </a:ext>
                </a:extLst>
              </p:cNvPr>
              <p:cNvSpPr/>
              <p:nvPr/>
            </p:nvSpPr>
            <p:spPr>
              <a:xfrm>
                <a:off x="6805613" y="1235869"/>
                <a:ext cx="590550" cy="590550"/>
              </a:xfrm>
              <a:prstGeom prst="roundRect">
                <a:avLst>
                  <a:gd name="adj" fmla="val 50000"/>
                </a:avLst>
              </a:prstGeom>
              <a:solidFill>
                <a:srgbClr val="AAE0F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46ACE6D5-64B7-4977-8AE3-C354F7F7CE38}"/>
                </a:ext>
              </a:extLst>
            </p:cNvPr>
            <p:cNvGrpSpPr/>
            <p:nvPr/>
          </p:nvGrpSpPr>
          <p:grpSpPr>
            <a:xfrm rot="16200000">
              <a:off x="6804026" y="5449696"/>
              <a:ext cx="600074" cy="595312"/>
              <a:chOff x="6796089" y="1231107"/>
              <a:chExt cx="600074" cy="595312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5298EF6-263D-5155-DEA0-92D325EDE479}"/>
                  </a:ext>
                </a:extLst>
              </p:cNvPr>
              <p:cNvSpPr/>
              <p:nvPr/>
            </p:nvSpPr>
            <p:spPr>
              <a:xfrm>
                <a:off x="6796089" y="1231107"/>
                <a:ext cx="326231" cy="3262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6" name="Rectangle : coins arrondis 35">
                <a:extLst>
                  <a:ext uri="{FF2B5EF4-FFF2-40B4-BE49-F238E27FC236}">
                    <a16:creationId xmlns:a16="http://schemas.microsoft.com/office/drawing/2014/main" id="{604AE3D7-E974-3FB7-DC85-7A3371324693}"/>
                  </a:ext>
                </a:extLst>
              </p:cNvPr>
              <p:cNvSpPr/>
              <p:nvPr/>
            </p:nvSpPr>
            <p:spPr>
              <a:xfrm>
                <a:off x="6805613" y="1235869"/>
                <a:ext cx="590550" cy="590550"/>
              </a:xfrm>
              <a:prstGeom prst="roundRect">
                <a:avLst>
                  <a:gd name="adj" fmla="val 50000"/>
                </a:avLst>
              </a:prstGeom>
              <a:solidFill>
                <a:srgbClr val="AAE0F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1E790780-F52B-932B-2211-C70E3CF1750A}"/>
                </a:ext>
              </a:extLst>
            </p:cNvPr>
            <p:cNvGrpSpPr/>
            <p:nvPr/>
          </p:nvGrpSpPr>
          <p:grpSpPr>
            <a:xfrm rot="10800000">
              <a:off x="9891856" y="5443428"/>
              <a:ext cx="600074" cy="595312"/>
              <a:chOff x="6796089" y="1231107"/>
              <a:chExt cx="600074" cy="595312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CE36EDD0-73C5-ED5A-06AB-0EF290735031}"/>
                  </a:ext>
                </a:extLst>
              </p:cNvPr>
              <p:cNvSpPr/>
              <p:nvPr/>
            </p:nvSpPr>
            <p:spPr>
              <a:xfrm>
                <a:off x="6796089" y="1231107"/>
                <a:ext cx="326231" cy="3262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" name="Rectangle : coins arrondis 38">
                <a:extLst>
                  <a:ext uri="{FF2B5EF4-FFF2-40B4-BE49-F238E27FC236}">
                    <a16:creationId xmlns:a16="http://schemas.microsoft.com/office/drawing/2014/main" id="{DA54AC16-C34E-69FA-AA71-4E374616D7C8}"/>
                  </a:ext>
                </a:extLst>
              </p:cNvPr>
              <p:cNvSpPr/>
              <p:nvPr/>
            </p:nvSpPr>
            <p:spPr>
              <a:xfrm>
                <a:off x="6805613" y="1235869"/>
                <a:ext cx="590550" cy="590550"/>
              </a:xfrm>
              <a:prstGeom prst="roundRect">
                <a:avLst>
                  <a:gd name="adj" fmla="val 50000"/>
                </a:avLst>
              </a:prstGeom>
              <a:solidFill>
                <a:srgbClr val="AAE0F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461883FD-E235-4E0D-56F5-7DB665C68F9E}"/>
                </a:ext>
              </a:extLst>
            </p:cNvPr>
            <p:cNvGrpSpPr/>
            <p:nvPr/>
          </p:nvGrpSpPr>
          <p:grpSpPr>
            <a:xfrm rot="5400000">
              <a:off x="9893932" y="1231900"/>
              <a:ext cx="600074" cy="595312"/>
              <a:chOff x="6796089" y="1231107"/>
              <a:chExt cx="600074" cy="595312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D25F07DC-5222-4591-3D4E-84D39870A8F5}"/>
                  </a:ext>
                </a:extLst>
              </p:cNvPr>
              <p:cNvSpPr/>
              <p:nvPr/>
            </p:nvSpPr>
            <p:spPr>
              <a:xfrm>
                <a:off x="6796089" y="1231107"/>
                <a:ext cx="326231" cy="3262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 : coins arrondis 41">
                <a:extLst>
                  <a:ext uri="{FF2B5EF4-FFF2-40B4-BE49-F238E27FC236}">
                    <a16:creationId xmlns:a16="http://schemas.microsoft.com/office/drawing/2014/main" id="{14716B21-562A-D7D4-BE71-B44B49606295}"/>
                  </a:ext>
                </a:extLst>
              </p:cNvPr>
              <p:cNvSpPr/>
              <p:nvPr/>
            </p:nvSpPr>
            <p:spPr>
              <a:xfrm>
                <a:off x="6805613" y="1235869"/>
                <a:ext cx="590550" cy="590550"/>
              </a:xfrm>
              <a:prstGeom prst="roundRect">
                <a:avLst>
                  <a:gd name="adj" fmla="val 50000"/>
                </a:avLst>
              </a:prstGeom>
              <a:solidFill>
                <a:srgbClr val="AAE0F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64BC3FD7-CE7E-9C95-2099-AA48797E0D6D}"/>
              </a:ext>
            </a:extLst>
          </p:cNvPr>
          <p:cNvSpPr/>
          <p:nvPr/>
        </p:nvSpPr>
        <p:spPr>
          <a:xfrm>
            <a:off x="6410867" y="740486"/>
            <a:ext cx="5369548" cy="5555963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E9E2D483-5417-1619-C134-C1A034DE16A8}"/>
              </a:ext>
            </a:extLst>
          </p:cNvPr>
          <p:cNvSpPr/>
          <p:nvPr/>
        </p:nvSpPr>
        <p:spPr>
          <a:xfrm>
            <a:off x="8035371" y="465675"/>
            <a:ext cx="2074925" cy="549622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RÉPARTITION</a:t>
            </a:r>
          </a:p>
        </p:txBody>
      </p:sp>
    </p:spTree>
    <p:extLst>
      <p:ext uri="{BB962C8B-B14F-4D97-AF65-F5344CB8AC3E}">
        <p14:creationId xmlns:p14="http://schemas.microsoft.com/office/powerpoint/2010/main" val="1071659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6" grpId="0" animBg="1"/>
      <p:bldP spid="18" grpId="0" animBg="1"/>
      <p:bldP spid="19" grpId="0"/>
      <p:bldP spid="20" grpId="0" animBg="1"/>
      <p:bldP spid="21" grpId="0"/>
      <p:bldP spid="22" grpId="0" animBg="1"/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518558C0-0941-CC3E-EF9D-C2B6777C78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7" t="12435" b="9988"/>
          <a:stretch/>
        </p:blipFill>
        <p:spPr>
          <a:xfrm>
            <a:off x="1079500" y="1428187"/>
            <a:ext cx="10426700" cy="441046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0ADE9D2-2E91-974F-C2DA-33F65A34E5B0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103FD5-1BA3-6320-1507-A07C2009695E}"/>
              </a:ext>
            </a:extLst>
          </p:cNvPr>
          <p:cNvSpPr/>
          <p:nvPr/>
        </p:nvSpPr>
        <p:spPr>
          <a:xfrm>
            <a:off x="-2034" y="1371600"/>
            <a:ext cx="241294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031FC59-A73E-DB1D-5F20-49A6901CF07B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91CD0C4-9797-71FF-8598-876E3FDF4AD5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FA2315C-1C90-0995-6F97-966E9BF8A5C6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2C7F4E4-8B17-6503-6D5A-4844C86CA865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0A30E53-B989-6EEC-6C4A-C63BE43CB85A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F07A5E6C-D782-BA4F-0265-CDB40B87DF88}"/>
              </a:ext>
            </a:extLst>
          </p:cNvPr>
          <p:cNvSpPr/>
          <p:nvPr/>
        </p:nvSpPr>
        <p:spPr>
          <a:xfrm>
            <a:off x="571501" y="660400"/>
            <a:ext cx="11328400" cy="5670697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28DFB226-BE26-8854-C65A-A971DF1244E4}"/>
              </a:ext>
            </a:extLst>
          </p:cNvPr>
          <p:cNvSpPr/>
          <p:nvPr/>
        </p:nvSpPr>
        <p:spPr>
          <a:xfrm>
            <a:off x="2984501" y="391579"/>
            <a:ext cx="6510019" cy="549622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AVIS EN FONCTION DU DÉLAI DE LIVRAISON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254FDD6-19B1-181A-A328-F58A41CADAD2}"/>
              </a:ext>
            </a:extLst>
          </p:cNvPr>
          <p:cNvSpPr txBox="1"/>
          <p:nvPr/>
        </p:nvSpPr>
        <p:spPr>
          <a:xfrm rot="16200000">
            <a:off x="-1149662" y="3257238"/>
            <a:ext cx="4058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Avis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2D6CB3D-041D-7A00-8280-1BC88FAF392E}"/>
              </a:ext>
            </a:extLst>
          </p:cNvPr>
          <p:cNvSpPr txBox="1"/>
          <p:nvPr/>
        </p:nvSpPr>
        <p:spPr>
          <a:xfrm>
            <a:off x="1295400" y="5756220"/>
            <a:ext cx="10128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Délais de livraison (jours)</a:t>
            </a:r>
          </a:p>
        </p:txBody>
      </p:sp>
    </p:spTree>
    <p:extLst>
      <p:ext uri="{BB962C8B-B14F-4D97-AF65-F5344CB8AC3E}">
        <p14:creationId xmlns:p14="http://schemas.microsoft.com/office/powerpoint/2010/main" val="3825120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C3F7E-7BF4-EEDF-86D8-294989CBA638}"/>
              </a:ext>
            </a:extLst>
          </p:cNvPr>
          <p:cNvSpPr/>
          <p:nvPr/>
        </p:nvSpPr>
        <p:spPr>
          <a:xfrm>
            <a:off x="-3001" y="3429000"/>
            <a:ext cx="12192000" cy="3428999"/>
          </a:xfrm>
          <a:prstGeom prst="rect">
            <a:avLst/>
          </a:prstGeom>
          <a:gradFill flip="none" rotWithShape="1">
            <a:gsLst>
              <a:gs pos="29000">
                <a:srgbClr val="908FF2"/>
              </a:gs>
              <a:gs pos="0">
                <a:srgbClr val="9F9DEA"/>
              </a:gs>
              <a:gs pos="100000">
                <a:srgbClr val="8181FF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Ellipse 49">
            <a:extLst>
              <a:ext uri="{FF2B5EF4-FFF2-40B4-BE49-F238E27FC236}">
                <a16:creationId xmlns:a16="http://schemas.microsoft.com/office/drawing/2014/main" id="{FBEDE568-9CF3-1DDD-9F54-0227199DA976}"/>
              </a:ext>
            </a:extLst>
          </p:cNvPr>
          <p:cNvSpPr/>
          <p:nvPr/>
        </p:nvSpPr>
        <p:spPr>
          <a:xfrm>
            <a:off x="2181224" y="5287447"/>
            <a:ext cx="7823551" cy="1049952"/>
          </a:xfrm>
          <a:prstGeom prst="ellipse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Google Shape;64;p15">
            <a:extLst>
              <a:ext uri="{FF2B5EF4-FFF2-40B4-BE49-F238E27FC236}">
                <a16:creationId xmlns:a16="http://schemas.microsoft.com/office/drawing/2014/main" id="{F87163E4-9A7B-09E1-7F58-460DBD31A501}"/>
              </a:ext>
            </a:extLst>
          </p:cNvPr>
          <p:cNvSpPr/>
          <p:nvPr/>
        </p:nvSpPr>
        <p:spPr>
          <a:xfrm>
            <a:off x="3417283" y="2413725"/>
            <a:ext cx="5338165" cy="3537693"/>
          </a:xfrm>
          <a:custGeom>
            <a:avLst/>
            <a:gdLst/>
            <a:ahLst/>
            <a:cxnLst/>
            <a:rect l="l" t="t" r="r" b="b"/>
            <a:pathLst>
              <a:path w="36293" h="24052" extrusionOk="0">
                <a:moveTo>
                  <a:pt x="0" y="1"/>
                </a:moveTo>
                <a:lnTo>
                  <a:pt x="0" y="24052"/>
                </a:lnTo>
                <a:lnTo>
                  <a:pt x="36293" y="24052"/>
                </a:lnTo>
                <a:lnTo>
                  <a:pt x="3629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5;p15">
            <a:extLst>
              <a:ext uri="{FF2B5EF4-FFF2-40B4-BE49-F238E27FC236}">
                <a16:creationId xmlns:a16="http://schemas.microsoft.com/office/drawing/2014/main" id="{163C3D74-28A0-B036-0785-8BEFC9C06A81}"/>
              </a:ext>
            </a:extLst>
          </p:cNvPr>
          <p:cNvSpPr/>
          <p:nvPr/>
        </p:nvSpPr>
        <p:spPr>
          <a:xfrm>
            <a:off x="3853852" y="3409825"/>
            <a:ext cx="2782117" cy="2149062"/>
          </a:xfrm>
          <a:custGeom>
            <a:avLst/>
            <a:gdLst/>
            <a:ahLst/>
            <a:cxnLst/>
            <a:rect l="l" t="t" r="r" b="b"/>
            <a:pathLst>
              <a:path w="18915" h="14611" extrusionOk="0">
                <a:moveTo>
                  <a:pt x="1" y="0"/>
                </a:moveTo>
                <a:lnTo>
                  <a:pt x="1" y="14611"/>
                </a:lnTo>
                <a:lnTo>
                  <a:pt x="18914" y="14611"/>
                </a:lnTo>
                <a:lnTo>
                  <a:pt x="1891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6;p15">
            <a:extLst>
              <a:ext uri="{FF2B5EF4-FFF2-40B4-BE49-F238E27FC236}">
                <a16:creationId xmlns:a16="http://schemas.microsoft.com/office/drawing/2014/main" id="{4FDEA366-2252-AE40-34BE-660A3469429D}"/>
              </a:ext>
            </a:extLst>
          </p:cNvPr>
          <p:cNvSpPr/>
          <p:nvPr/>
        </p:nvSpPr>
        <p:spPr>
          <a:xfrm>
            <a:off x="3976526" y="3532499"/>
            <a:ext cx="2536780" cy="1903725"/>
          </a:xfrm>
          <a:custGeom>
            <a:avLst/>
            <a:gdLst/>
            <a:ahLst/>
            <a:cxnLst/>
            <a:rect l="l" t="t" r="r" b="b"/>
            <a:pathLst>
              <a:path w="17247" h="12943" extrusionOk="0">
                <a:moveTo>
                  <a:pt x="1" y="0"/>
                </a:moveTo>
                <a:lnTo>
                  <a:pt x="1" y="12943"/>
                </a:lnTo>
                <a:lnTo>
                  <a:pt x="17246" y="12943"/>
                </a:lnTo>
                <a:lnTo>
                  <a:pt x="172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7;p15">
            <a:extLst>
              <a:ext uri="{FF2B5EF4-FFF2-40B4-BE49-F238E27FC236}">
                <a16:creationId xmlns:a16="http://schemas.microsoft.com/office/drawing/2014/main" id="{404707D1-DDDA-6AC5-7AFD-5338EFE999FD}"/>
              </a:ext>
            </a:extLst>
          </p:cNvPr>
          <p:cNvSpPr/>
          <p:nvPr/>
        </p:nvSpPr>
        <p:spPr>
          <a:xfrm>
            <a:off x="4099200" y="3660026"/>
            <a:ext cx="2291440" cy="1653680"/>
          </a:xfrm>
          <a:custGeom>
            <a:avLst/>
            <a:gdLst/>
            <a:ahLst/>
            <a:cxnLst/>
            <a:rect l="l" t="t" r="r" b="b"/>
            <a:pathLst>
              <a:path w="15579" h="11243" extrusionOk="0">
                <a:moveTo>
                  <a:pt x="1" y="1"/>
                </a:moveTo>
                <a:lnTo>
                  <a:pt x="1" y="11242"/>
                </a:lnTo>
                <a:lnTo>
                  <a:pt x="15579" y="11242"/>
                </a:lnTo>
                <a:lnTo>
                  <a:pt x="15579" y="1"/>
                </a:lnTo>
                <a:close/>
              </a:path>
            </a:pathLst>
          </a:custGeom>
          <a:solidFill>
            <a:srgbClr val="80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8;p15">
            <a:extLst>
              <a:ext uri="{FF2B5EF4-FFF2-40B4-BE49-F238E27FC236}">
                <a16:creationId xmlns:a16="http://schemas.microsoft.com/office/drawing/2014/main" id="{1BD8EE87-B01D-7083-B32C-DC36FEF79E16}"/>
              </a:ext>
            </a:extLst>
          </p:cNvPr>
          <p:cNvSpPr/>
          <p:nvPr/>
        </p:nvSpPr>
        <p:spPr>
          <a:xfrm>
            <a:off x="4025654" y="4484323"/>
            <a:ext cx="2438525" cy="148"/>
          </a:xfrm>
          <a:custGeom>
            <a:avLst/>
            <a:gdLst/>
            <a:ahLst/>
            <a:cxnLst/>
            <a:rect l="l" t="t" r="r" b="b"/>
            <a:pathLst>
              <a:path w="16579" h="1" fill="none" extrusionOk="0">
                <a:moveTo>
                  <a:pt x="16579" y="1"/>
                </a:moveTo>
                <a:lnTo>
                  <a:pt x="0" y="1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;p15">
            <a:extLst>
              <a:ext uri="{FF2B5EF4-FFF2-40B4-BE49-F238E27FC236}">
                <a16:creationId xmlns:a16="http://schemas.microsoft.com/office/drawing/2014/main" id="{3023D3B7-0725-E5F7-9B02-210DE7633D6C}"/>
              </a:ext>
            </a:extLst>
          </p:cNvPr>
          <p:cNvSpPr/>
          <p:nvPr/>
        </p:nvSpPr>
        <p:spPr>
          <a:xfrm>
            <a:off x="4609459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70;p15">
            <a:extLst>
              <a:ext uri="{FF2B5EF4-FFF2-40B4-BE49-F238E27FC236}">
                <a16:creationId xmlns:a16="http://schemas.microsoft.com/office/drawing/2014/main" id="{F4E3254F-01D1-CCDE-CA05-058FD909B469}"/>
              </a:ext>
            </a:extLst>
          </p:cNvPr>
          <p:cNvSpPr/>
          <p:nvPr/>
        </p:nvSpPr>
        <p:spPr>
          <a:xfrm>
            <a:off x="5880332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0" y="13210"/>
                </a:moveTo>
                <a:lnTo>
                  <a:pt x="0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71;p15">
            <a:extLst>
              <a:ext uri="{FF2B5EF4-FFF2-40B4-BE49-F238E27FC236}">
                <a16:creationId xmlns:a16="http://schemas.microsoft.com/office/drawing/2014/main" id="{444BA69D-17FC-B900-DADE-68103453002F}"/>
              </a:ext>
            </a:extLst>
          </p:cNvPr>
          <p:cNvSpPr/>
          <p:nvPr/>
        </p:nvSpPr>
        <p:spPr>
          <a:xfrm>
            <a:off x="5242395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72;p15">
            <a:extLst>
              <a:ext uri="{FF2B5EF4-FFF2-40B4-BE49-F238E27FC236}">
                <a16:creationId xmlns:a16="http://schemas.microsoft.com/office/drawing/2014/main" id="{6CB1A09B-B4F7-33B2-C234-B5458EEF669D}"/>
              </a:ext>
            </a:extLst>
          </p:cNvPr>
          <p:cNvSpPr/>
          <p:nvPr/>
        </p:nvSpPr>
        <p:spPr>
          <a:xfrm>
            <a:off x="3417283" y="5436298"/>
            <a:ext cx="5338165" cy="515239"/>
          </a:xfrm>
          <a:custGeom>
            <a:avLst/>
            <a:gdLst/>
            <a:ahLst/>
            <a:cxnLst/>
            <a:rect l="l" t="t" r="r" b="b"/>
            <a:pathLst>
              <a:path w="36293" h="3503" extrusionOk="0">
                <a:moveTo>
                  <a:pt x="0" y="0"/>
                </a:moveTo>
                <a:lnTo>
                  <a:pt x="0" y="3503"/>
                </a:lnTo>
                <a:lnTo>
                  <a:pt x="36293" y="3503"/>
                </a:lnTo>
                <a:lnTo>
                  <a:pt x="36293" y="0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73;p15">
            <a:extLst>
              <a:ext uri="{FF2B5EF4-FFF2-40B4-BE49-F238E27FC236}">
                <a16:creationId xmlns:a16="http://schemas.microsoft.com/office/drawing/2014/main" id="{63F344FE-04B7-DD5A-A80B-41DF72A2C6EA}"/>
              </a:ext>
            </a:extLst>
          </p:cNvPr>
          <p:cNvSpPr/>
          <p:nvPr/>
        </p:nvSpPr>
        <p:spPr>
          <a:xfrm>
            <a:off x="6802742" y="3164478"/>
            <a:ext cx="1447465" cy="2786972"/>
          </a:xfrm>
          <a:custGeom>
            <a:avLst/>
            <a:gdLst/>
            <a:ahLst/>
            <a:cxnLst/>
            <a:rect l="l" t="t" r="r" b="b"/>
            <a:pathLst>
              <a:path w="9841" h="18948" extrusionOk="0">
                <a:moveTo>
                  <a:pt x="1" y="1"/>
                </a:moveTo>
                <a:lnTo>
                  <a:pt x="1" y="18948"/>
                </a:lnTo>
                <a:lnTo>
                  <a:pt x="9841" y="18948"/>
                </a:lnTo>
                <a:lnTo>
                  <a:pt x="984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74;p15">
            <a:extLst>
              <a:ext uri="{FF2B5EF4-FFF2-40B4-BE49-F238E27FC236}">
                <a16:creationId xmlns:a16="http://schemas.microsoft.com/office/drawing/2014/main" id="{A857768D-6FD1-417D-0584-8F1CB6F645F1}"/>
              </a:ext>
            </a:extLst>
          </p:cNvPr>
          <p:cNvSpPr/>
          <p:nvPr/>
        </p:nvSpPr>
        <p:spPr>
          <a:xfrm>
            <a:off x="6935272" y="3115497"/>
            <a:ext cx="1182566" cy="2840803"/>
          </a:xfrm>
          <a:custGeom>
            <a:avLst/>
            <a:gdLst/>
            <a:ahLst/>
            <a:cxnLst/>
            <a:rect l="l" t="t" r="r" b="b"/>
            <a:pathLst>
              <a:path w="8040" h="19314" extrusionOk="0">
                <a:moveTo>
                  <a:pt x="0" y="0"/>
                </a:moveTo>
                <a:lnTo>
                  <a:pt x="0" y="19314"/>
                </a:lnTo>
                <a:lnTo>
                  <a:pt x="8039" y="19314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5;p15">
            <a:extLst>
              <a:ext uri="{FF2B5EF4-FFF2-40B4-BE49-F238E27FC236}">
                <a16:creationId xmlns:a16="http://schemas.microsoft.com/office/drawing/2014/main" id="{715A6C12-298C-C842-3343-A8B83DB77180}"/>
              </a:ext>
            </a:extLst>
          </p:cNvPr>
          <p:cNvSpPr/>
          <p:nvPr/>
        </p:nvSpPr>
        <p:spPr>
          <a:xfrm>
            <a:off x="7057946" y="3238023"/>
            <a:ext cx="937226" cy="2590758"/>
          </a:xfrm>
          <a:custGeom>
            <a:avLst/>
            <a:gdLst/>
            <a:ahLst/>
            <a:cxnLst/>
            <a:rect l="l" t="t" r="r" b="b"/>
            <a:pathLst>
              <a:path w="6372" h="17614" extrusionOk="0">
                <a:moveTo>
                  <a:pt x="0" y="1"/>
                </a:moveTo>
                <a:lnTo>
                  <a:pt x="0" y="17614"/>
                </a:lnTo>
                <a:lnTo>
                  <a:pt x="6371" y="17614"/>
                </a:lnTo>
                <a:lnTo>
                  <a:pt x="6371" y="1"/>
                </a:lnTo>
                <a:close/>
              </a:path>
            </a:pathLst>
          </a:custGeom>
          <a:solidFill>
            <a:srgbClr val="FDB4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6;p15">
            <a:extLst>
              <a:ext uri="{FF2B5EF4-FFF2-40B4-BE49-F238E27FC236}">
                <a16:creationId xmlns:a16="http://schemas.microsoft.com/office/drawing/2014/main" id="{41D9B17F-B4A9-6B43-CC96-DB29CB658630}"/>
              </a:ext>
            </a:extLst>
          </p:cNvPr>
          <p:cNvSpPr/>
          <p:nvPr/>
        </p:nvSpPr>
        <p:spPr>
          <a:xfrm>
            <a:off x="3417283" y="3993628"/>
            <a:ext cx="5348018" cy="392718"/>
          </a:xfrm>
          <a:custGeom>
            <a:avLst/>
            <a:gdLst/>
            <a:ahLst/>
            <a:cxnLst/>
            <a:rect l="l" t="t" r="r" b="b"/>
            <a:pathLst>
              <a:path w="36360" h="2670" extrusionOk="0">
                <a:moveTo>
                  <a:pt x="0" y="1"/>
                </a:moveTo>
                <a:lnTo>
                  <a:pt x="0" y="2303"/>
                </a:lnTo>
                <a:cubicBezTo>
                  <a:pt x="267" y="2536"/>
                  <a:pt x="567" y="2670"/>
                  <a:pt x="934" y="2670"/>
                </a:cubicBezTo>
                <a:cubicBezTo>
                  <a:pt x="1735" y="2670"/>
                  <a:pt x="2368" y="2036"/>
                  <a:pt x="2368" y="1235"/>
                </a:cubicBezTo>
                <a:cubicBezTo>
                  <a:pt x="2368" y="2036"/>
                  <a:pt x="3036" y="2670"/>
                  <a:pt x="3803" y="2670"/>
                </a:cubicBezTo>
                <a:cubicBezTo>
                  <a:pt x="4603" y="2670"/>
                  <a:pt x="5271" y="2036"/>
                  <a:pt x="5271" y="1235"/>
                </a:cubicBezTo>
                <a:cubicBezTo>
                  <a:pt x="5271" y="2036"/>
                  <a:pt x="5904" y="2670"/>
                  <a:pt x="6705" y="2670"/>
                </a:cubicBezTo>
                <a:cubicBezTo>
                  <a:pt x="7472" y="2670"/>
                  <a:pt x="8139" y="2036"/>
                  <a:pt x="8139" y="1235"/>
                </a:cubicBezTo>
                <a:cubicBezTo>
                  <a:pt x="8139" y="2036"/>
                  <a:pt x="8773" y="2670"/>
                  <a:pt x="9574" y="2670"/>
                </a:cubicBezTo>
                <a:cubicBezTo>
                  <a:pt x="10374" y="2670"/>
                  <a:pt x="11008" y="2036"/>
                  <a:pt x="11008" y="1235"/>
                </a:cubicBezTo>
                <a:cubicBezTo>
                  <a:pt x="11008" y="2036"/>
                  <a:pt x="11642" y="2670"/>
                  <a:pt x="12442" y="2670"/>
                </a:cubicBezTo>
                <a:cubicBezTo>
                  <a:pt x="13243" y="2670"/>
                  <a:pt x="13877" y="2036"/>
                  <a:pt x="13877" y="1235"/>
                </a:cubicBezTo>
                <a:cubicBezTo>
                  <a:pt x="13877" y="2036"/>
                  <a:pt x="14544" y="2670"/>
                  <a:pt x="15311" y="2670"/>
                </a:cubicBezTo>
                <a:cubicBezTo>
                  <a:pt x="16112" y="2670"/>
                  <a:pt x="16779" y="2036"/>
                  <a:pt x="16779" y="1235"/>
                </a:cubicBezTo>
                <a:cubicBezTo>
                  <a:pt x="16779" y="2036"/>
                  <a:pt x="17413" y="2670"/>
                  <a:pt x="18213" y="2670"/>
                </a:cubicBezTo>
                <a:cubicBezTo>
                  <a:pt x="18980" y="2670"/>
                  <a:pt x="19647" y="2036"/>
                  <a:pt x="19647" y="1235"/>
                </a:cubicBezTo>
                <a:cubicBezTo>
                  <a:pt x="19647" y="2036"/>
                  <a:pt x="20281" y="2670"/>
                  <a:pt x="21082" y="2670"/>
                </a:cubicBezTo>
                <a:cubicBezTo>
                  <a:pt x="21882" y="2670"/>
                  <a:pt x="22516" y="2036"/>
                  <a:pt x="22516" y="1235"/>
                </a:cubicBezTo>
                <a:cubicBezTo>
                  <a:pt x="22516" y="2036"/>
                  <a:pt x="23150" y="2670"/>
                  <a:pt x="23951" y="2670"/>
                </a:cubicBezTo>
                <a:cubicBezTo>
                  <a:pt x="24751" y="2670"/>
                  <a:pt x="25385" y="2036"/>
                  <a:pt x="25385" y="1235"/>
                </a:cubicBezTo>
                <a:cubicBezTo>
                  <a:pt x="25385" y="2036"/>
                  <a:pt x="26052" y="2670"/>
                  <a:pt x="26819" y="2670"/>
                </a:cubicBezTo>
                <a:cubicBezTo>
                  <a:pt x="27620" y="2670"/>
                  <a:pt x="28254" y="2036"/>
                  <a:pt x="28254" y="1235"/>
                </a:cubicBezTo>
                <a:cubicBezTo>
                  <a:pt x="28254" y="2036"/>
                  <a:pt x="28921" y="2670"/>
                  <a:pt x="29721" y="2670"/>
                </a:cubicBezTo>
                <a:cubicBezTo>
                  <a:pt x="30489" y="2670"/>
                  <a:pt x="31156" y="2036"/>
                  <a:pt x="31156" y="1235"/>
                </a:cubicBezTo>
                <a:cubicBezTo>
                  <a:pt x="31156" y="2036"/>
                  <a:pt x="31789" y="2670"/>
                  <a:pt x="32590" y="2670"/>
                </a:cubicBezTo>
                <a:cubicBezTo>
                  <a:pt x="33391" y="2670"/>
                  <a:pt x="34024" y="2036"/>
                  <a:pt x="34024" y="1235"/>
                </a:cubicBezTo>
                <a:cubicBezTo>
                  <a:pt x="34024" y="2036"/>
                  <a:pt x="34658" y="2670"/>
                  <a:pt x="35459" y="2670"/>
                </a:cubicBezTo>
                <a:cubicBezTo>
                  <a:pt x="35792" y="2670"/>
                  <a:pt x="36093" y="2536"/>
                  <a:pt x="36359" y="2369"/>
                </a:cubicBezTo>
                <a:lnTo>
                  <a:pt x="3635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77;p15">
            <a:extLst>
              <a:ext uri="{FF2B5EF4-FFF2-40B4-BE49-F238E27FC236}">
                <a16:creationId xmlns:a16="http://schemas.microsoft.com/office/drawing/2014/main" id="{A2079CCF-48AD-C854-617D-6CB76DEA8C08}"/>
              </a:ext>
            </a:extLst>
          </p:cNvPr>
          <p:cNvSpPr/>
          <p:nvPr/>
        </p:nvSpPr>
        <p:spPr>
          <a:xfrm>
            <a:off x="6935272" y="4626709"/>
            <a:ext cx="1182566" cy="245337"/>
          </a:xfrm>
          <a:custGeom>
            <a:avLst/>
            <a:gdLst/>
            <a:ahLst/>
            <a:cxnLst/>
            <a:rect l="l" t="t" r="r" b="b"/>
            <a:pathLst>
              <a:path w="8040" h="1668" extrusionOk="0">
                <a:moveTo>
                  <a:pt x="0" y="0"/>
                </a:moveTo>
                <a:lnTo>
                  <a:pt x="0" y="1668"/>
                </a:lnTo>
                <a:lnTo>
                  <a:pt x="8039" y="1668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8;p15">
            <a:extLst>
              <a:ext uri="{FF2B5EF4-FFF2-40B4-BE49-F238E27FC236}">
                <a16:creationId xmlns:a16="http://schemas.microsoft.com/office/drawing/2014/main" id="{B97110B5-2F19-4F70-4099-4E65F118EE39}"/>
              </a:ext>
            </a:extLst>
          </p:cNvPr>
          <p:cNvSpPr/>
          <p:nvPr/>
        </p:nvSpPr>
        <p:spPr>
          <a:xfrm>
            <a:off x="7008817" y="4714963"/>
            <a:ext cx="304319" cy="54127"/>
          </a:xfrm>
          <a:custGeom>
            <a:avLst/>
            <a:gdLst/>
            <a:ahLst/>
            <a:cxnLst/>
            <a:rect l="l" t="t" r="r" b="b"/>
            <a:pathLst>
              <a:path w="2069" h="368" extrusionOk="0">
                <a:moveTo>
                  <a:pt x="201" y="0"/>
                </a:moveTo>
                <a:cubicBezTo>
                  <a:pt x="101" y="0"/>
                  <a:pt x="1" y="67"/>
                  <a:pt x="1" y="201"/>
                </a:cubicBezTo>
                <a:cubicBezTo>
                  <a:pt x="1" y="301"/>
                  <a:pt x="101" y="367"/>
                  <a:pt x="201" y="367"/>
                </a:cubicBezTo>
                <a:lnTo>
                  <a:pt x="1869" y="367"/>
                </a:lnTo>
                <a:cubicBezTo>
                  <a:pt x="1969" y="367"/>
                  <a:pt x="2069" y="301"/>
                  <a:pt x="2069" y="201"/>
                </a:cubicBezTo>
                <a:cubicBezTo>
                  <a:pt x="2069" y="67"/>
                  <a:pt x="1969" y="0"/>
                  <a:pt x="18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79;p15">
            <a:extLst>
              <a:ext uri="{FF2B5EF4-FFF2-40B4-BE49-F238E27FC236}">
                <a16:creationId xmlns:a16="http://schemas.microsoft.com/office/drawing/2014/main" id="{81284009-06C2-1DFE-48AD-DBFC18F2BC76}"/>
              </a:ext>
            </a:extLst>
          </p:cNvPr>
          <p:cNvSpPr/>
          <p:nvPr/>
        </p:nvSpPr>
        <p:spPr>
          <a:xfrm>
            <a:off x="3417283" y="2600237"/>
            <a:ext cx="5338165" cy="441696"/>
          </a:xfrm>
          <a:custGeom>
            <a:avLst/>
            <a:gdLst/>
            <a:ahLst/>
            <a:cxnLst/>
            <a:rect l="l" t="t" r="r" b="b"/>
            <a:pathLst>
              <a:path w="36293" h="3003" extrusionOk="0">
                <a:moveTo>
                  <a:pt x="0" y="1"/>
                </a:moveTo>
                <a:lnTo>
                  <a:pt x="0" y="3003"/>
                </a:lnTo>
                <a:lnTo>
                  <a:pt x="36293" y="3003"/>
                </a:lnTo>
                <a:lnTo>
                  <a:pt x="3629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80;p15">
            <a:extLst>
              <a:ext uri="{FF2B5EF4-FFF2-40B4-BE49-F238E27FC236}">
                <a16:creationId xmlns:a16="http://schemas.microsoft.com/office/drawing/2014/main" id="{6AD77B05-05D4-029E-2C47-0E4144959C5A}"/>
              </a:ext>
            </a:extLst>
          </p:cNvPr>
          <p:cNvSpPr/>
          <p:nvPr/>
        </p:nvSpPr>
        <p:spPr>
          <a:xfrm>
            <a:off x="3270044" y="2413725"/>
            <a:ext cx="5632628" cy="520239"/>
          </a:xfrm>
          <a:custGeom>
            <a:avLst/>
            <a:gdLst/>
            <a:ahLst/>
            <a:cxnLst/>
            <a:rect l="l" t="t" r="r" b="b"/>
            <a:pathLst>
              <a:path w="38295" h="3537" extrusionOk="0">
                <a:moveTo>
                  <a:pt x="0" y="1"/>
                </a:moveTo>
                <a:lnTo>
                  <a:pt x="0" y="3537"/>
                </a:lnTo>
                <a:lnTo>
                  <a:pt x="38294" y="3537"/>
                </a:lnTo>
                <a:lnTo>
                  <a:pt x="382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83;p15">
            <a:extLst>
              <a:ext uri="{FF2B5EF4-FFF2-40B4-BE49-F238E27FC236}">
                <a16:creationId xmlns:a16="http://schemas.microsoft.com/office/drawing/2014/main" id="{6365242E-C7B1-97FA-E8DB-4A80712256CA}"/>
              </a:ext>
            </a:extLst>
          </p:cNvPr>
          <p:cNvSpPr/>
          <p:nvPr/>
        </p:nvSpPr>
        <p:spPr>
          <a:xfrm>
            <a:off x="2921731" y="3115497"/>
            <a:ext cx="6329225" cy="687036"/>
          </a:xfrm>
          <a:custGeom>
            <a:avLst/>
            <a:gdLst/>
            <a:ahLst/>
            <a:cxnLst/>
            <a:rect l="l" t="t" r="r" b="b"/>
            <a:pathLst>
              <a:path w="43031" h="4671" extrusionOk="0">
                <a:moveTo>
                  <a:pt x="6104" y="0"/>
                </a:moveTo>
                <a:lnTo>
                  <a:pt x="0" y="4670"/>
                </a:lnTo>
                <a:lnTo>
                  <a:pt x="43031" y="4670"/>
                </a:lnTo>
                <a:lnTo>
                  <a:pt x="369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4;p15">
            <a:extLst>
              <a:ext uri="{FF2B5EF4-FFF2-40B4-BE49-F238E27FC236}">
                <a16:creationId xmlns:a16="http://schemas.microsoft.com/office/drawing/2014/main" id="{F92A466A-0957-6566-06A1-7886C41EB85D}"/>
              </a:ext>
            </a:extLst>
          </p:cNvPr>
          <p:cNvSpPr/>
          <p:nvPr/>
        </p:nvSpPr>
        <p:spPr>
          <a:xfrm>
            <a:off x="8049050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0" y="0"/>
                </a:moveTo>
                <a:lnTo>
                  <a:pt x="5304" y="4670"/>
                </a:lnTo>
                <a:lnTo>
                  <a:pt x="8173" y="4670"/>
                </a:lnTo>
                <a:lnTo>
                  <a:pt x="20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5;p15">
            <a:extLst>
              <a:ext uri="{FF2B5EF4-FFF2-40B4-BE49-F238E27FC236}">
                <a16:creationId xmlns:a16="http://schemas.microsoft.com/office/drawing/2014/main" id="{EAA179C9-C5F9-777F-E448-A4893DA1AD7F}"/>
              </a:ext>
            </a:extLst>
          </p:cNvPr>
          <p:cNvSpPr/>
          <p:nvPr/>
        </p:nvSpPr>
        <p:spPr>
          <a:xfrm>
            <a:off x="7445534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0" y="0"/>
                </a:moveTo>
                <a:lnTo>
                  <a:pt x="3670" y="4670"/>
                </a:lnTo>
                <a:lnTo>
                  <a:pt x="6538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86;p15">
            <a:extLst>
              <a:ext uri="{FF2B5EF4-FFF2-40B4-BE49-F238E27FC236}">
                <a16:creationId xmlns:a16="http://schemas.microsoft.com/office/drawing/2014/main" id="{676841CD-E18A-4BEE-286F-C9B1D8EDB30A}"/>
              </a:ext>
            </a:extLst>
          </p:cNvPr>
          <p:cNvSpPr/>
          <p:nvPr/>
        </p:nvSpPr>
        <p:spPr>
          <a:xfrm>
            <a:off x="6842017" y="3115497"/>
            <a:ext cx="721306" cy="687036"/>
          </a:xfrm>
          <a:custGeom>
            <a:avLst/>
            <a:gdLst/>
            <a:ahLst/>
            <a:cxnLst/>
            <a:rect l="l" t="t" r="r" b="b"/>
            <a:pathLst>
              <a:path w="4904" h="4671" extrusionOk="0">
                <a:moveTo>
                  <a:pt x="0" y="0"/>
                </a:moveTo>
                <a:lnTo>
                  <a:pt x="2035" y="4670"/>
                </a:lnTo>
                <a:lnTo>
                  <a:pt x="4904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87;p15">
            <a:extLst>
              <a:ext uri="{FF2B5EF4-FFF2-40B4-BE49-F238E27FC236}">
                <a16:creationId xmlns:a16="http://schemas.microsoft.com/office/drawing/2014/main" id="{F3A49BC1-5CAF-F5A0-02A3-270E821AAD32}"/>
              </a:ext>
            </a:extLst>
          </p:cNvPr>
          <p:cNvSpPr/>
          <p:nvPr/>
        </p:nvSpPr>
        <p:spPr>
          <a:xfrm>
            <a:off x="623850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0" y="0"/>
                </a:moveTo>
                <a:lnTo>
                  <a:pt x="401" y="4670"/>
                </a:lnTo>
                <a:lnTo>
                  <a:pt x="3269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8;p15">
            <a:extLst>
              <a:ext uri="{FF2B5EF4-FFF2-40B4-BE49-F238E27FC236}">
                <a16:creationId xmlns:a16="http://schemas.microsoft.com/office/drawing/2014/main" id="{73319B5A-31F1-8D50-419D-56278F1000D7}"/>
              </a:ext>
            </a:extLst>
          </p:cNvPr>
          <p:cNvSpPr/>
          <p:nvPr/>
        </p:nvSpPr>
        <p:spPr>
          <a:xfrm>
            <a:off x="545347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1235" y="0"/>
                </a:moveTo>
                <a:lnTo>
                  <a:pt x="0" y="4670"/>
                </a:lnTo>
                <a:lnTo>
                  <a:pt x="2869" y="4670"/>
                </a:lnTo>
                <a:lnTo>
                  <a:pt x="32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89;p15">
            <a:extLst>
              <a:ext uri="{FF2B5EF4-FFF2-40B4-BE49-F238E27FC236}">
                <a16:creationId xmlns:a16="http://schemas.microsoft.com/office/drawing/2014/main" id="{EB5E415E-C734-C853-7B80-C2DE269E2BC7}"/>
              </a:ext>
            </a:extLst>
          </p:cNvPr>
          <p:cNvSpPr/>
          <p:nvPr/>
        </p:nvSpPr>
        <p:spPr>
          <a:xfrm>
            <a:off x="4609459" y="3115497"/>
            <a:ext cx="721454" cy="687036"/>
          </a:xfrm>
          <a:custGeom>
            <a:avLst/>
            <a:gdLst/>
            <a:ahLst/>
            <a:cxnLst/>
            <a:rect l="l" t="t" r="r" b="b"/>
            <a:pathLst>
              <a:path w="4905" h="4671" extrusionOk="0">
                <a:moveTo>
                  <a:pt x="2870" y="0"/>
                </a:moveTo>
                <a:lnTo>
                  <a:pt x="1" y="4670"/>
                </a:lnTo>
                <a:lnTo>
                  <a:pt x="2870" y="4670"/>
                </a:lnTo>
                <a:lnTo>
                  <a:pt x="49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90;p15">
            <a:extLst>
              <a:ext uri="{FF2B5EF4-FFF2-40B4-BE49-F238E27FC236}">
                <a16:creationId xmlns:a16="http://schemas.microsoft.com/office/drawing/2014/main" id="{9F3F0703-96E6-AD80-69A2-346F6A0863D2}"/>
              </a:ext>
            </a:extLst>
          </p:cNvPr>
          <p:cNvSpPr/>
          <p:nvPr/>
        </p:nvSpPr>
        <p:spPr>
          <a:xfrm>
            <a:off x="3765595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4470" y="0"/>
                </a:moveTo>
                <a:lnTo>
                  <a:pt x="0" y="4670"/>
                </a:lnTo>
                <a:lnTo>
                  <a:pt x="2869" y="4670"/>
                </a:lnTo>
                <a:lnTo>
                  <a:pt x="65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91;p15">
            <a:extLst>
              <a:ext uri="{FF2B5EF4-FFF2-40B4-BE49-F238E27FC236}">
                <a16:creationId xmlns:a16="http://schemas.microsoft.com/office/drawing/2014/main" id="{C131FE0D-B9C9-17E5-D2BE-52E75B1E143B}"/>
              </a:ext>
            </a:extLst>
          </p:cNvPr>
          <p:cNvSpPr/>
          <p:nvPr/>
        </p:nvSpPr>
        <p:spPr>
          <a:xfrm>
            <a:off x="2921731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6104" y="0"/>
                </a:moveTo>
                <a:lnTo>
                  <a:pt x="0" y="4670"/>
                </a:lnTo>
                <a:lnTo>
                  <a:pt x="2869" y="4670"/>
                </a:lnTo>
                <a:lnTo>
                  <a:pt x="81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92;p15">
            <a:extLst>
              <a:ext uri="{FF2B5EF4-FFF2-40B4-BE49-F238E27FC236}">
                <a16:creationId xmlns:a16="http://schemas.microsoft.com/office/drawing/2014/main" id="{CE9594B3-29F0-7943-BFE6-1B8EC2DD2594}"/>
              </a:ext>
            </a:extLst>
          </p:cNvPr>
          <p:cNvSpPr/>
          <p:nvPr/>
        </p:nvSpPr>
        <p:spPr>
          <a:xfrm>
            <a:off x="291673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8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3;p15">
            <a:extLst>
              <a:ext uri="{FF2B5EF4-FFF2-40B4-BE49-F238E27FC236}">
                <a16:creationId xmlns:a16="http://schemas.microsoft.com/office/drawing/2014/main" id="{7A6F54B7-E70D-9CD4-7684-47F903B110BA}"/>
              </a:ext>
            </a:extLst>
          </p:cNvPr>
          <p:cNvSpPr/>
          <p:nvPr/>
        </p:nvSpPr>
        <p:spPr>
          <a:xfrm>
            <a:off x="3343590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4;p15">
            <a:extLst>
              <a:ext uri="{FF2B5EF4-FFF2-40B4-BE49-F238E27FC236}">
                <a16:creationId xmlns:a16="http://schemas.microsoft.com/office/drawing/2014/main" id="{018CD51E-D34A-9EC9-17EB-B3E2FDF9F054}"/>
              </a:ext>
            </a:extLst>
          </p:cNvPr>
          <p:cNvSpPr/>
          <p:nvPr/>
        </p:nvSpPr>
        <p:spPr>
          <a:xfrm>
            <a:off x="3765595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95;p15">
            <a:extLst>
              <a:ext uri="{FF2B5EF4-FFF2-40B4-BE49-F238E27FC236}">
                <a16:creationId xmlns:a16="http://schemas.microsoft.com/office/drawing/2014/main" id="{45AD90AD-34E3-86EE-AA9C-D6B7923453C5}"/>
              </a:ext>
            </a:extLst>
          </p:cNvPr>
          <p:cNvSpPr/>
          <p:nvPr/>
        </p:nvSpPr>
        <p:spPr>
          <a:xfrm>
            <a:off x="4187601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96;p15">
            <a:extLst>
              <a:ext uri="{FF2B5EF4-FFF2-40B4-BE49-F238E27FC236}">
                <a16:creationId xmlns:a16="http://schemas.microsoft.com/office/drawing/2014/main" id="{F616797A-029C-7D5D-FB77-428DBA36DB83}"/>
              </a:ext>
            </a:extLst>
          </p:cNvPr>
          <p:cNvSpPr/>
          <p:nvPr/>
        </p:nvSpPr>
        <p:spPr>
          <a:xfrm>
            <a:off x="4609459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97;p15">
            <a:extLst>
              <a:ext uri="{FF2B5EF4-FFF2-40B4-BE49-F238E27FC236}">
                <a16:creationId xmlns:a16="http://schemas.microsoft.com/office/drawing/2014/main" id="{ADF2E0A8-D2A0-B6A9-C59E-7B5173559062}"/>
              </a:ext>
            </a:extLst>
          </p:cNvPr>
          <p:cNvSpPr/>
          <p:nvPr/>
        </p:nvSpPr>
        <p:spPr>
          <a:xfrm>
            <a:off x="5031465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98;p15">
            <a:extLst>
              <a:ext uri="{FF2B5EF4-FFF2-40B4-BE49-F238E27FC236}">
                <a16:creationId xmlns:a16="http://schemas.microsoft.com/office/drawing/2014/main" id="{95C1569F-B4B2-5593-3B02-88E1CE28B179}"/>
              </a:ext>
            </a:extLst>
          </p:cNvPr>
          <p:cNvSpPr/>
          <p:nvPr/>
        </p:nvSpPr>
        <p:spPr>
          <a:xfrm>
            <a:off x="545347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68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902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99;p15">
            <a:extLst>
              <a:ext uri="{FF2B5EF4-FFF2-40B4-BE49-F238E27FC236}">
                <a16:creationId xmlns:a16="http://schemas.microsoft.com/office/drawing/2014/main" id="{D800C728-7549-5B72-D000-ACF87006FBB9}"/>
              </a:ext>
            </a:extLst>
          </p:cNvPr>
          <p:cNvSpPr/>
          <p:nvPr/>
        </p:nvSpPr>
        <p:spPr>
          <a:xfrm>
            <a:off x="588033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00;p15">
            <a:extLst>
              <a:ext uri="{FF2B5EF4-FFF2-40B4-BE49-F238E27FC236}">
                <a16:creationId xmlns:a16="http://schemas.microsoft.com/office/drawing/2014/main" id="{FE69511A-94F3-5C40-EF72-1E6BC8949D76}"/>
              </a:ext>
            </a:extLst>
          </p:cNvPr>
          <p:cNvSpPr/>
          <p:nvPr/>
        </p:nvSpPr>
        <p:spPr>
          <a:xfrm>
            <a:off x="6302338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01;p15">
            <a:extLst>
              <a:ext uri="{FF2B5EF4-FFF2-40B4-BE49-F238E27FC236}">
                <a16:creationId xmlns:a16="http://schemas.microsoft.com/office/drawing/2014/main" id="{47DD6F4F-5DF2-4168-A575-6DF8BEFE539F}"/>
              </a:ext>
            </a:extLst>
          </p:cNvPr>
          <p:cNvSpPr/>
          <p:nvPr/>
        </p:nvSpPr>
        <p:spPr>
          <a:xfrm>
            <a:off x="6724196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102;p15">
            <a:extLst>
              <a:ext uri="{FF2B5EF4-FFF2-40B4-BE49-F238E27FC236}">
                <a16:creationId xmlns:a16="http://schemas.microsoft.com/office/drawing/2014/main" id="{72782F12-DA8D-E52E-DD18-893E098253EF}"/>
              </a:ext>
            </a:extLst>
          </p:cNvPr>
          <p:cNvSpPr/>
          <p:nvPr/>
        </p:nvSpPr>
        <p:spPr>
          <a:xfrm>
            <a:off x="714620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103;p15">
            <a:extLst>
              <a:ext uri="{FF2B5EF4-FFF2-40B4-BE49-F238E27FC236}">
                <a16:creationId xmlns:a16="http://schemas.microsoft.com/office/drawing/2014/main" id="{2140E778-824F-3CEF-6F92-CDD1B6ACE08B}"/>
              </a:ext>
            </a:extLst>
          </p:cNvPr>
          <p:cNvSpPr/>
          <p:nvPr/>
        </p:nvSpPr>
        <p:spPr>
          <a:xfrm>
            <a:off x="7568208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35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104;p15">
            <a:extLst>
              <a:ext uri="{FF2B5EF4-FFF2-40B4-BE49-F238E27FC236}">
                <a16:creationId xmlns:a16="http://schemas.microsoft.com/office/drawing/2014/main" id="{8DA0B526-763B-92A2-58E7-68E29FE8E168}"/>
              </a:ext>
            </a:extLst>
          </p:cNvPr>
          <p:cNvSpPr/>
          <p:nvPr/>
        </p:nvSpPr>
        <p:spPr>
          <a:xfrm>
            <a:off x="7990066" y="3802412"/>
            <a:ext cx="427136" cy="387718"/>
          </a:xfrm>
          <a:custGeom>
            <a:avLst/>
            <a:gdLst/>
            <a:ahLst/>
            <a:cxnLst/>
            <a:rect l="l" t="t" r="r" b="b"/>
            <a:pathLst>
              <a:path w="2904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9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105;p15">
            <a:extLst>
              <a:ext uri="{FF2B5EF4-FFF2-40B4-BE49-F238E27FC236}">
                <a16:creationId xmlns:a16="http://schemas.microsoft.com/office/drawing/2014/main" id="{1ABD8024-2EB0-4933-49D1-793FF3DF846D}"/>
              </a:ext>
            </a:extLst>
          </p:cNvPr>
          <p:cNvSpPr/>
          <p:nvPr/>
        </p:nvSpPr>
        <p:spPr>
          <a:xfrm>
            <a:off x="8417072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02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06;p15">
            <a:extLst>
              <a:ext uri="{FF2B5EF4-FFF2-40B4-BE49-F238E27FC236}">
                <a16:creationId xmlns:a16="http://schemas.microsoft.com/office/drawing/2014/main" id="{02B01305-4709-AF71-2D75-5961E9D440CA}"/>
              </a:ext>
            </a:extLst>
          </p:cNvPr>
          <p:cNvSpPr/>
          <p:nvPr/>
        </p:nvSpPr>
        <p:spPr>
          <a:xfrm>
            <a:off x="8838933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0;p20">
            <a:extLst>
              <a:ext uri="{FF2B5EF4-FFF2-40B4-BE49-F238E27FC236}">
                <a16:creationId xmlns:a16="http://schemas.microsoft.com/office/drawing/2014/main" id="{F277ECEA-56E7-B306-F529-3236AAB4E79E}"/>
              </a:ext>
            </a:extLst>
          </p:cNvPr>
          <p:cNvSpPr/>
          <p:nvPr/>
        </p:nvSpPr>
        <p:spPr>
          <a:xfrm>
            <a:off x="3570347" y="650876"/>
            <a:ext cx="5057718" cy="2063052"/>
          </a:xfrm>
          <a:prstGeom prst="roundRect">
            <a:avLst>
              <a:gd name="adj" fmla="val 10059"/>
            </a:avLst>
          </a:prstGeom>
          <a:solidFill>
            <a:schemeClr val="lt1"/>
          </a:solidFill>
          <a:ln w="7620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058;p33">
            <a:extLst>
              <a:ext uri="{FF2B5EF4-FFF2-40B4-BE49-F238E27FC236}">
                <a16:creationId xmlns:a16="http://schemas.microsoft.com/office/drawing/2014/main" id="{0B39D1E9-58C1-7457-A320-929C01CEA0EC}"/>
              </a:ext>
            </a:extLst>
          </p:cNvPr>
          <p:cNvSpPr txBox="1">
            <a:spLocks/>
          </p:cNvSpPr>
          <p:nvPr/>
        </p:nvSpPr>
        <p:spPr>
          <a:xfrm>
            <a:off x="3570347" y="1591699"/>
            <a:ext cx="5007203" cy="1068373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6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Tests des modèles de clustering</a:t>
            </a:r>
          </a:p>
        </p:txBody>
      </p:sp>
      <p:sp>
        <p:nvSpPr>
          <p:cNvPr id="52" name="Google Shape;1054;p33">
            <a:extLst>
              <a:ext uri="{FF2B5EF4-FFF2-40B4-BE49-F238E27FC236}">
                <a16:creationId xmlns:a16="http://schemas.microsoft.com/office/drawing/2014/main" id="{7490207A-6C55-BC6B-F4E3-33832884A165}"/>
              </a:ext>
            </a:extLst>
          </p:cNvPr>
          <p:cNvSpPr txBox="1">
            <a:spLocks/>
          </p:cNvSpPr>
          <p:nvPr/>
        </p:nvSpPr>
        <p:spPr>
          <a:xfrm>
            <a:off x="3582742" y="731838"/>
            <a:ext cx="5007202" cy="1106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sz="7200" dirty="0">
                <a:solidFill>
                  <a:srgbClr val="8181FF"/>
                </a:solidFill>
                <a:latin typeface="Bahnschrift SemiBold" panose="020B0502040204020203" pitchFamily="34" charset="0"/>
              </a:rPr>
              <a:t>03</a:t>
            </a:r>
            <a:endParaRPr lang="en" sz="9600" dirty="0">
              <a:solidFill>
                <a:srgbClr val="8181FF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088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E3C15E1A-9407-CF53-515E-9C8A9792C14C}"/>
              </a:ext>
            </a:extLst>
          </p:cNvPr>
          <p:cNvSpPr/>
          <p:nvPr/>
        </p:nvSpPr>
        <p:spPr>
          <a:xfrm>
            <a:off x="2339823" y="2222533"/>
            <a:ext cx="4124477" cy="3875042"/>
          </a:xfrm>
          <a:prstGeom prst="roundRect">
            <a:avLst/>
          </a:prstGeom>
          <a:solidFill>
            <a:schemeClr val="bg1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2D725396-4EB3-8762-0AEE-33294B4F7317}"/>
              </a:ext>
            </a:extLst>
          </p:cNvPr>
          <p:cNvSpPr/>
          <p:nvPr/>
        </p:nvSpPr>
        <p:spPr>
          <a:xfrm>
            <a:off x="3467100" y="1979621"/>
            <a:ext cx="1799126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OBJECTIFS</a:t>
            </a:r>
          </a:p>
        </p:txBody>
      </p:sp>
      <p:sp>
        <p:nvSpPr>
          <p:cNvPr id="14" name="Rectangle : avec coins arrondis en diagonale 13">
            <a:extLst>
              <a:ext uri="{FF2B5EF4-FFF2-40B4-BE49-F238E27FC236}">
                <a16:creationId xmlns:a16="http://schemas.microsoft.com/office/drawing/2014/main" id="{3EADCD02-A000-BC96-B663-431DC2DDE242}"/>
              </a:ext>
            </a:extLst>
          </p:cNvPr>
          <p:cNvSpPr/>
          <p:nvPr/>
        </p:nvSpPr>
        <p:spPr>
          <a:xfrm>
            <a:off x="2901315" y="2686265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DD3C7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Tester différents modèles</a:t>
            </a:r>
          </a:p>
        </p:txBody>
      </p:sp>
      <p:sp>
        <p:nvSpPr>
          <p:cNvPr id="15" name="Rectangle : avec coins arrondis en diagonale 14">
            <a:extLst>
              <a:ext uri="{FF2B5EF4-FFF2-40B4-BE49-F238E27FC236}">
                <a16:creationId xmlns:a16="http://schemas.microsoft.com/office/drawing/2014/main" id="{D3B805C4-CA81-8458-60E8-2EDF19036C1F}"/>
              </a:ext>
            </a:extLst>
          </p:cNvPr>
          <p:cNvSpPr/>
          <p:nvPr/>
        </p:nvSpPr>
        <p:spPr>
          <a:xfrm>
            <a:off x="2901315" y="3353974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Critères de comparaison</a:t>
            </a:r>
          </a:p>
        </p:txBody>
      </p:sp>
      <p:sp>
        <p:nvSpPr>
          <p:cNvPr id="16" name="Rectangle : avec coins arrondis en diagonale 15">
            <a:extLst>
              <a:ext uri="{FF2B5EF4-FFF2-40B4-BE49-F238E27FC236}">
                <a16:creationId xmlns:a16="http://schemas.microsoft.com/office/drawing/2014/main" id="{F45765B0-6D42-EE33-0EE6-8A6A9F689322}"/>
              </a:ext>
            </a:extLst>
          </p:cNvPr>
          <p:cNvSpPr/>
          <p:nvPr/>
        </p:nvSpPr>
        <p:spPr>
          <a:xfrm>
            <a:off x="2901315" y="4023125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FB807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Représenter les clusters</a:t>
            </a:r>
          </a:p>
        </p:txBody>
      </p:sp>
      <p:sp>
        <p:nvSpPr>
          <p:cNvPr id="17" name="Rectangle : avec coins arrondis en diagonale 16">
            <a:extLst>
              <a:ext uri="{FF2B5EF4-FFF2-40B4-BE49-F238E27FC236}">
                <a16:creationId xmlns:a16="http://schemas.microsoft.com/office/drawing/2014/main" id="{B61AC52D-7C53-B699-1FE6-61CB4D047C57}"/>
              </a:ext>
            </a:extLst>
          </p:cNvPr>
          <p:cNvSpPr/>
          <p:nvPr/>
        </p:nvSpPr>
        <p:spPr>
          <a:xfrm>
            <a:off x="2901315" y="4692276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0B1D3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Interpréter les clusters</a:t>
            </a:r>
          </a:p>
        </p:txBody>
      </p:sp>
      <p:sp>
        <p:nvSpPr>
          <p:cNvPr id="18" name="Rectangle : avec coins arrondis en diagonale 17">
            <a:extLst>
              <a:ext uri="{FF2B5EF4-FFF2-40B4-BE49-F238E27FC236}">
                <a16:creationId xmlns:a16="http://schemas.microsoft.com/office/drawing/2014/main" id="{8440B48D-D34B-76E5-F675-E2F29482B16C}"/>
              </a:ext>
            </a:extLst>
          </p:cNvPr>
          <p:cNvSpPr/>
          <p:nvPr/>
        </p:nvSpPr>
        <p:spPr>
          <a:xfrm>
            <a:off x="2901314" y="5361427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FDB46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Recommandations</a:t>
            </a:r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04B07EE6-71D7-9EC1-D640-1635D6AEE398}"/>
              </a:ext>
            </a:extLst>
          </p:cNvPr>
          <p:cNvSpPr/>
          <p:nvPr/>
        </p:nvSpPr>
        <p:spPr>
          <a:xfrm>
            <a:off x="2512463" y="674253"/>
            <a:ext cx="7167074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TESTS DE MODÈLES DE CLUSTERING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8" name="Rectangle : avec coins arrondis en diagonale 27">
            <a:extLst>
              <a:ext uri="{FF2B5EF4-FFF2-40B4-BE49-F238E27FC236}">
                <a16:creationId xmlns:a16="http://schemas.microsoft.com/office/drawing/2014/main" id="{F896E394-BCD8-C0EC-0F9C-1AAA8738A46A}"/>
              </a:ext>
            </a:extLst>
          </p:cNvPr>
          <p:cNvSpPr/>
          <p:nvPr/>
        </p:nvSpPr>
        <p:spPr>
          <a:xfrm>
            <a:off x="6183320" y="1998989"/>
            <a:ext cx="2838760" cy="1596285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DD3C7"/>
          </a:solidFill>
          <a:ln w="9525">
            <a:solidFill>
              <a:srgbClr val="44546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en-US" dirty="0" err="1">
                <a:solidFill>
                  <a:srgbClr val="44546A"/>
                </a:solidFill>
                <a:latin typeface="Bahnschrift" panose="020B0502040204020203" pitchFamily="34" charset="0"/>
              </a:rPr>
              <a:t>KMeans</a:t>
            </a:r>
            <a:endParaRPr lang="en-US" dirty="0">
              <a:solidFill>
                <a:srgbClr val="44546A"/>
              </a:solidFill>
              <a:latin typeface="Bahnschrift" panose="020B0502040204020203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44546A"/>
                </a:solidFill>
                <a:latin typeface="Bahnschrift" panose="020B0502040204020203" pitchFamily="34" charset="0"/>
              </a:rPr>
              <a:t>DBSCAN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44546A"/>
                </a:solidFill>
                <a:latin typeface="Bahnschrift" panose="020B0502040204020203" pitchFamily="34" charset="0"/>
              </a:rPr>
              <a:t>Birch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44546A"/>
                </a:solidFill>
                <a:latin typeface="Bahnschrift" panose="020B0502040204020203" pitchFamily="34" charset="0"/>
              </a:rPr>
              <a:t>Bisecting </a:t>
            </a:r>
            <a:r>
              <a:rPr lang="en-US" dirty="0" err="1">
                <a:solidFill>
                  <a:srgbClr val="44546A"/>
                </a:solidFill>
                <a:latin typeface="Bahnschrift" panose="020B0502040204020203" pitchFamily="34" charset="0"/>
              </a:rPr>
              <a:t>KMeans</a:t>
            </a:r>
            <a:endParaRPr lang="fr-FR" b="0" i="1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1" name="Rectangle : avec coins arrondis en diagonale 30">
            <a:extLst>
              <a:ext uri="{FF2B5EF4-FFF2-40B4-BE49-F238E27FC236}">
                <a16:creationId xmlns:a16="http://schemas.microsoft.com/office/drawing/2014/main" id="{45825413-5D5B-D00F-BFFD-673B60A4E080}"/>
              </a:ext>
            </a:extLst>
          </p:cNvPr>
          <p:cNvSpPr/>
          <p:nvPr/>
        </p:nvSpPr>
        <p:spPr>
          <a:xfrm>
            <a:off x="8622182" y="2280579"/>
            <a:ext cx="3122296" cy="888287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DD3C7"/>
          </a:solidFill>
          <a:ln w="9525">
            <a:solidFill>
              <a:srgbClr val="44546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Spectral Clustering </a:t>
            </a:r>
          </a:p>
          <a:p>
            <a:r>
              <a:rPr lang="fr-FR" dirty="0" err="1">
                <a:solidFill>
                  <a:srgbClr val="44546A"/>
                </a:solidFill>
                <a:latin typeface="Bahnschrift" panose="020B0502040204020203" pitchFamily="34" charset="0"/>
              </a:rPr>
              <a:t>Agglomerative</a:t>
            </a:r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 Clustering</a:t>
            </a:r>
            <a:endParaRPr lang="fr-FR" b="0" i="1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2" name="Rectangle : avec coins arrondis en diagonale 31">
            <a:extLst>
              <a:ext uri="{FF2B5EF4-FFF2-40B4-BE49-F238E27FC236}">
                <a16:creationId xmlns:a16="http://schemas.microsoft.com/office/drawing/2014/main" id="{E287E853-99CC-C90C-2638-34421B65744C}"/>
              </a:ext>
            </a:extLst>
          </p:cNvPr>
          <p:cNvSpPr/>
          <p:nvPr/>
        </p:nvSpPr>
        <p:spPr>
          <a:xfrm>
            <a:off x="6183320" y="2686265"/>
            <a:ext cx="3897940" cy="1596285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Score de silhouette</a:t>
            </a:r>
          </a:p>
          <a:p>
            <a:pPr marL="342900" indent="-342900">
              <a:buFont typeface="+mj-lt"/>
              <a:buAutoNum type="arabicPeriod"/>
            </a:pP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Score de Davies Bouldin</a:t>
            </a:r>
          </a:p>
          <a:p>
            <a:pPr marL="342900" indent="-342900">
              <a:buFont typeface="+mj-lt"/>
              <a:buAutoNum type="arabicPeriod"/>
            </a:pP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Score de Calinski Harabasz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Répartition des clusters</a:t>
            </a:r>
          </a:p>
          <a:p>
            <a:pPr marL="342900" indent="-342900" algn="ctr">
              <a:buFont typeface="+mj-lt"/>
              <a:buAutoNum type="arabicPeriod"/>
            </a:pPr>
            <a:endParaRPr lang="fr-FR" b="0" i="1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3" name="Rectangle : avec coins arrondis en diagonale 32">
            <a:extLst>
              <a:ext uri="{FF2B5EF4-FFF2-40B4-BE49-F238E27FC236}">
                <a16:creationId xmlns:a16="http://schemas.microsoft.com/office/drawing/2014/main" id="{9CFAA45A-3562-0AB6-31A7-2F60FBDC6CC2}"/>
              </a:ext>
            </a:extLst>
          </p:cNvPr>
          <p:cNvSpPr/>
          <p:nvPr/>
        </p:nvSpPr>
        <p:spPr>
          <a:xfrm>
            <a:off x="6183320" y="3582798"/>
            <a:ext cx="3235000" cy="1294002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FB8072"/>
          </a:solidFill>
          <a:ln w="9525">
            <a:solidFill>
              <a:srgbClr val="44546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Projection sur </a:t>
            </a:r>
            <a:r>
              <a:rPr lang="fr-FR" b="0" dirty="0" err="1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t-SNE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Graphiques en barres</a:t>
            </a:r>
          </a:p>
          <a:p>
            <a:pPr marL="342900" indent="-342900">
              <a:buFont typeface="+mj-lt"/>
              <a:buAutoNum type="arabicPeriod"/>
            </a:pP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Diagrammes</a:t>
            </a:r>
            <a:endParaRPr lang="fr-FR" dirty="0">
              <a:solidFill>
                <a:srgbClr val="44546A"/>
              </a:solidFill>
              <a:latin typeface="Bahnschrift" panose="020B0502040204020203" pitchFamily="34" charset="0"/>
            </a:endParaRPr>
          </a:p>
          <a:p>
            <a:pPr marL="342900" indent="-342900" algn="ctr">
              <a:buFont typeface="+mj-lt"/>
              <a:buAutoNum type="arabicPeriod"/>
            </a:pPr>
            <a:endParaRPr lang="fr-FR" b="0" i="1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4" name="Rectangle : avec coins arrondis en diagonale 33">
            <a:extLst>
              <a:ext uri="{FF2B5EF4-FFF2-40B4-BE49-F238E27FC236}">
                <a16:creationId xmlns:a16="http://schemas.microsoft.com/office/drawing/2014/main" id="{6678699D-8221-B0DE-AFD5-32143D82C5BE}"/>
              </a:ext>
            </a:extLst>
          </p:cNvPr>
          <p:cNvSpPr/>
          <p:nvPr/>
        </p:nvSpPr>
        <p:spPr>
          <a:xfrm>
            <a:off x="6183320" y="4459777"/>
            <a:ext cx="3741730" cy="854998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0B1D3"/>
          </a:solidFill>
          <a:ln w="9525">
            <a:solidFill>
              <a:srgbClr val="44546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Spécificité de chaque cluster</a:t>
            </a:r>
          </a:p>
          <a:p>
            <a:pPr marL="342900" indent="-342900">
              <a:buFont typeface="+mj-lt"/>
              <a:buAutoNum type="arabicPeriod"/>
            </a:pP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Différencier les clusters</a:t>
            </a:r>
            <a:endParaRPr lang="fr-FR" dirty="0">
              <a:solidFill>
                <a:srgbClr val="44546A"/>
              </a:solidFill>
              <a:latin typeface="Bahnschrift" panose="020B0502040204020203" pitchFamily="34" charset="0"/>
            </a:endParaRPr>
          </a:p>
          <a:p>
            <a:pPr algn="ctr"/>
            <a:endParaRPr lang="fr-FR" b="0" i="1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5" name="Rectangle : avec coins arrondis en diagonale 34">
            <a:extLst>
              <a:ext uri="{FF2B5EF4-FFF2-40B4-BE49-F238E27FC236}">
                <a16:creationId xmlns:a16="http://schemas.microsoft.com/office/drawing/2014/main" id="{4295173F-EC56-867D-2586-9D76AF11D856}"/>
              </a:ext>
            </a:extLst>
          </p:cNvPr>
          <p:cNvSpPr/>
          <p:nvPr/>
        </p:nvSpPr>
        <p:spPr>
          <a:xfrm>
            <a:off x="6181182" y="5174877"/>
            <a:ext cx="3741730" cy="854998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FDB462"/>
          </a:solidFill>
          <a:ln w="9525">
            <a:solidFill>
              <a:srgbClr val="44546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Propositions de démarches marketing pour chaque cluster</a:t>
            </a:r>
            <a:endParaRPr lang="fr-FR" dirty="0">
              <a:solidFill>
                <a:srgbClr val="44546A"/>
              </a:solidFill>
              <a:latin typeface="Bahnschrift" panose="020B0502040204020203" pitchFamily="34" charset="0"/>
            </a:endParaRPr>
          </a:p>
          <a:p>
            <a:pPr algn="ctr"/>
            <a:endParaRPr lang="fr-FR" b="0" i="1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8" grpId="0" animBg="1"/>
      <p:bldP spid="28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8AF531C7-3118-3AFC-4042-5648C0A58ECE}"/>
              </a:ext>
            </a:extLst>
          </p:cNvPr>
          <p:cNvSpPr/>
          <p:nvPr/>
        </p:nvSpPr>
        <p:spPr>
          <a:xfrm>
            <a:off x="2241550" y="1011051"/>
            <a:ext cx="7772400" cy="5103999"/>
          </a:xfrm>
          <a:prstGeom prst="roundRect">
            <a:avLst/>
          </a:prstGeom>
          <a:solidFill>
            <a:schemeClr val="bg1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C2967786-BFCD-9D41-2E06-FEE52FDDE53C}"/>
              </a:ext>
            </a:extLst>
          </p:cNvPr>
          <p:cNvSpPr/>
          <p:nvPr/>
        </p:nvSpPr>
        <p:spPr>
          <a:xfrm>
            <a:off x="4475481" y="769751"/>
            <a:ext cx="328930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CHOIX DES FEATURES</a:t>
            </a:r>
          </a:p>
        </p:txBody>
      </p:sp>
      <p:sp>
        <p:nvSpPr>
          <p:cNvPr id="11" name="Rectangle : avec coins arrondis en diagonale 10">
            <a:extLst>
              <a:ext uri="{FF2B5EF4-FFF2-40B4-BE49-F238E27FC236}">
                <a16:creationId xmlns:a16="http://schemas.microsoft.com/office/drawing/2014/main" id="{72C37723-2913-7033-1FFD-18DE235495B6}"/>
              </a:ext>
            </a:extLst>
          </p:cNvPr>
          <p:cNvSpPr/>
          <p:nvPr/>
        </p:nvSpPr>
        <p:spPr>
          <a:xfrm>
            <a:off x="2852026" y="1459696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customer_lat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9" name="Rectangle : avec coins arrondis en diagonale 18">
            <a:extLst>
              <a:ext uri="{FF2B5EF4-FFF2-40B4-BE49-F238E27FC236}">
                <a16:creationId xmlns:a16="http://schemas.microsoft.com/office/drawing/2014/main" id="{E6799EAD-D5D3-E848-C1A3-08143EA7B712}"/>
              </a:ext>
            </a:extLst>
          </p:cNvPr>
          <p:cNvSpPr/>
          <p:nvPr/>
        </p:nvSpPr>
        <p:spPr>
          <a:xfrm>
            <a:off x="2852019" y="201013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customer_lng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1" name="Rectangle : avec coins arrondis en diagonale 20">
            <a:extLst>
              <a:ext uri="{FF2B5EF4-FFF2-40B4-BE49-F238E27FC236}">
                <a16:creationId xmlns:a16="http://schemas.microsoft.com/office/drawing/2014/main" id="{080DFF7C-BE3F-C04F-0E62-C2D5192103CA}"/>
              </a:ext>
            </a:extLst>
          </p:cNvPr>
          <p:cNvSpPr/>
          <p:nvPr/>
        </p:nvSpPr>
        <p:spPr>
          <a:xfrm>
            <a:off x="2852018" y="2560582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orders_number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2" name="Rectangle : avec coins arrondis en diagonale 21">
            <a:extLst>
              <a:ext uri="{FF2B5EF4-FFF2-40B4-BE49-F238E27FC236}">
                <a16:creationId xmlns:a16="http://schemas.microsoft.com/office/drawing/2014/main" id="{C313D2C4-EBE8-7E7A-ABB3-38B4B0BDFB1D}"/>
              </a:ext>
            </a:extLst>
          </p:cNvPr>
          <p:cNvSpPr/>
          <p:nvPr/>
        </p:nvSpPr>
        <p:spPr>
          <a:xfrm>
            <a:off x="2852018" y="3110571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first_purchase_date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3" name="Rectangle : avec coins arrondis en diagonale 22">
            <a:extLst>
              <a:ext uri="{FF2B5EF4-FFF2-40B4-BE49-F238E27FC236}">
                <a16:creationId xmlns:a16="http://schemas.microsoft.com/office/drawing/2014/main" id="{4645C14C-8A10-09BA-09AB-18375D9F9940}"/>
              </a:ext>
            </a:extLst>
          </p:cNvPr>
          <p:cNvSpPr/>
          <p:nvPr/>
        </p:nvSpPr>
        <p:spPr>
          <a:xfrm>
            <a:off x="2852017" y="365783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last_purchase_date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4" name="Rectangle : avec coins arrondis en diagonale 23">
            <a:extLst>
              <a:ext uri="{FF2B5EF4-FFF2-40B4-BE49-F238E27FC236}">
                <a16:creationId xmlns:a16="http://schemas.microsoft.com/office/drawing/2014/main" id="{1C5CD1F4-846D-8626-225C-D1555502B310}"/>
              </a:ext>
            </a:extLst>
          </p:cNvPr>
          <p:cNvSpPr/>
          <p:nvPr/>
        </p:nvSpPr>
        <p:spPr>
          <a:xfrm>
            <a:off x="2852016" y="4204615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recency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5" name="Rectangle : avec coins arrondis en diagonale 24">
            <a:extLst>
              <a:ext uri="{FF2B5EF4-FFF2-40B4-BE49-F238E27FC236}">
                <a16:creationId xmlns:a16="http://schemas.microsoft.com/office/drawing/2014/main" id="{F7060355-57D2-EA9C-FDCF-E1ECBE8ED9AB}"/>
              </a:ext>
            </a:extLst>
          </p:cNvPr>
          <p:cNvSpPr/>
          <p:nvPr/>
        </p:nvSpPr>
        <p:spPr>
          <a:xfrm>
            <a:off x="2852014" y="4753313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frequency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6" name="Rectangle : avec coins arrondis en diagonale 25">
            <a:extLst>
              <a:ext uri="{FF2B5EF4-FFF2-40B4-BE49-F238E27FC236}">
                <a16:creationId xmlns:a16="http://schemas.microsoft.com/office/drawing/2014/main" id="{E656C0E4-C869-6E2B-B3ED-C75A7F5FC215}"/>
              </a:ext>
            </a:extLst>
          </p:cNvPr>
          <p:cNvSpPr/>
          <p:nvPr/>
        </p:nvSpPr>
        <p:spPr>
          <a:xfrm>
            <a:off x="2852014" y="530500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avg_spent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9" name="Rectangle : avec coins arrondis en diagonale 28">
            <a:extLst>
              <a:ext uri="{FF2B5EF4-FFF2-40B4-BE49-F238E27FC236}">
                <a16:creationId xmlns:a16="http://schemas.microsoft.com/office/drawing/2014/main" id="{F48ABBFC-1216-B13A-74A9-63AF1323547F}"/>
              </a:ext>
            </a:extLst>
          </p:cNvPr>
          <p:cNvSpPr/>
          <p:nvPr/>
        </p:nvSpPr>
        <p:spPr>
          <a:xfrm>
            <a:off x="6413512" y="1451213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total_spent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0" name="Rectangle : avec coins arrondis en diagonale 29">
            <a:extLst>
              <a:ext uri="{FF2B5EF4-FFF2-40B4-BE49-F238E27FC236}">
                <a16:creationId xmlns:a16="http://schemas.microsoft.com/office/drawing/2014/main" id="{1012DC79-D01D-D793-8C47-9B492F4A260A}"/>
              </a:ext>
            </a:extLst>
          </p:cNvPr>
          <p:cNvSpPr/>
          <p:nvPr/>
        </p:nvSpPr>
        <p:spPr>
          <a:xfrm>
            <a:off x="6413505" y="2001656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preferred_payment_type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6" name="Rectangle : avec coins arrondis en diagonale 35">
            <a:extLst>
              <a:ext uri="{FF2B5EF4-FFF2-40B4-BE49-F238E27FC236}">
                <a16:creationId xmlns:a16="http://schemas.microsoft.com/office/drawing/2014/main" id="{4E5B96A0-FDAD-AC9E-B190-BC7A6E0E9DA4}"/>
              </a:ext>
            </a:extLst>
          </p:cNvPr>
          <p:cNvSpPr/>
          <p:nvPr/>
        </p:nvSpPr>
        <p:spPr>
          <a:xfrm>
            <a:off x="6413504" y="255209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700" i="1" dirty="0">
                <a:solidFill>
                  <a:srgbClr val="44546A"/>
                </a:solidFill>
                <a:latin typeface="Bahnschrift" panose="020B0502040204020203" pitchFamily="34" charset="0"/>
              </a:rPr>
              <a:t>avg_payment_installments</a:t>
            </a:r>
            <a:endParaRPr lang="fr-FR" sz="17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7" name="Rectangle : avec coins arrondis en diagonale 36">
            <a:extLst>
              <a:ext uri="{FF2B5EF4-FFF2-40B4-BE49-F238E27FC236}">
                <a16:creationId xmlns:a16="http://schemas.microsoft.com/office/drawing/2014/main" id="{E3F2EC16-0117-A3DA-024F-BF3A57B48E7B}"/>
              </a:ext>
            </a:extLst>
          </p:cNvPr>
          <p:cNvSpPr/>
          <p:nvPr/>
        </p:nvSpPr>
        <p:spPr>
          <a:xfrm>
            <a:off x="6413504" y="3102088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shipping_fees_proportion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8" name="Rectangle : avec coins arrondis en diagonale 37">
            <a:extLst>
              <a:ext uri="{FF2B5EF4-FFF2-40B4-BE49-F238E27FC236}">
                <a16:creationId xmlns:a16="http://schemas.microsoft.com/office/drawing/2014/main" id="{56834FC2-2A6F-A67B-F177-85639071ADA4}"/>
              </a:ext>
            </a:extLst>
          </p:cNvPr>
          <p:cNvSpPr/>
          <p:nvPr/>
        </p:nvSpPr>
        <p:spPr>
          <a:xfrm>
            <a:off x="6413503" y="3649356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i="1" dirty="0">
                <a:solidFill>
                  <a:srgbClr val="44546A"/>
                </a:solidFill>
                <a:latin typeface="Bahnschrift" panose="020B0502040204020203" pitchFamily="34" charset="0"/>
              </a:rPr>
              <a:t>avg_customer_seller_distance_km</a:t>
            </a:r>
            <a:endParaRPr lang="fr-FR" sz="13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9" name="Rectangle : avec coins arrondis en diagonale 38">
            <a:extLst>
              <a:ext uri="{FF2B5EF4-FFF2-40B4-BE49-F238E27FC236}">
                <a16:creationId xmlns:a16="http://schemas.microsoft.com/office/drawing/2014/main" id="{AA65F969-C0EA-99B1-C9DB-5F0DEA99EB46}"/>
              </a:ext>
            </a:extLst>
          </p:cNvPr>
          <p:cNvSpPr/>
          <p:nvPr/>
        </p:nvSpPr>
        <p:spPr>
          <a:xfrm>
            <a:off x="6413502" y="4196132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avg_delivery_time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0" name="Rectangle : avec coins arrondis en diagonale 39">
            <a:extLst>
              <a:ext uri="{FF2B5EF4-FFF2-40B4-BE49-F238E27FC236}">
                <a16:creationId xmlns:a16="http://schemas.microsoft.com/office/drawing/2014/main" id="{B86828D5-B3F4-176C-E70A-8E53D499F317}"/>
              </a:ext>
            </a:extLst>
          </p:cNvPr>
          <p:cNvSpPr/>
          <p:nvPr/>
        </p:nvSpPr>
        <p:spPr>
          <a:xfrm>
            <a:off x="6413500" y="4744830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preferred_category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1" name="Rectangle : avec coins arrondis en diagonale 40">
            <a:extLst>
              <a:ext uri="{FF2B5EF4-FFF2-40B4-BE49-F238E27FC236}">
                <a16:creationId xmlns:a16="http://schemas.microsoft.com/office/drawing/2014/main" id="{5F918D0A-0C6B-D00E-FA1A-407708D091D9}"/>
              </a:ext>
            </a:extLst>
          </p:cNvPr>
          <p:cNvSpPr/>
          <p:nvPr/>
        </p:nvSpPr>
        <p:spPr>
          <a:xfrm>
            <a:off x="6413500" y="5296526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avg_review_score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2" name="Rectangle : avec coins arrondis en diagonale 41">
            <a:extLst>
              <a:ext uri="{FF2B5EF4-FFF2-40B4-BE49-F238E27FC236}">
                <a16:creationId xmlns:a16="http://schemas.microsoft.com/office/drawing/2014/main" id="{01F35A31-CDBB-7784-D791-6E59AAD13051}"/>
              </a:ext>
            </a:extLst>
          </p:cNvPr>
          <p:cNvSpPr/>
          <p:nvPr/>
        </p:nvSpPr>
        <p:spPr>
          <a:xfrm>
            <a:off x="2852360" y="2562715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orders_number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3" name="Rectangle : avec coins arrondis en diagonale 42">
            <a:extLst>
              <a:ext uri="{FF2B5EF4-FFF2-40B4-BE49-F238E27FC236}">
                <a16:creationId xmlns:a16="http://schemas.microsoft.com/office/drawing/2014/main" id="{24345F91-1F18-49CC-1EDC-FA01AB367BD2}"/>
              </a:ext>
            </a:extLst>
          </p:cNvPr>
          <p:cNvSpPr/>
          <p:nvPr/>
        </p:nvSpPr>
        <p:spPr>
          <a:xfrm>
            <a:off x="2852358" y="4206748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recency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4" name="Rectangle : avec coins arrondis en diagonale 43">
            <a:extLst>
              <a:ext uri="{FF2B5EF4-FFF2-40B4-BE49-F238E27FC236}">
                <a16:creationId xmlns:a16="http://schemas.microsoft.com/office/drawing/2014/main" id="{BE090275-0CAC-9C62-133F-307335E77EF1}"/>
              </a:ext>
            </a:extLst>
          </p:cNvPr>
          <p:cNvSpPr/>
          <p:nvPr/>
        </p:nvSpPr>
        <p:spPr>
          <a:xfrm>
            <a:off x="2852356" y="4755446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frequency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5" name="Rectangle : avec coins arrondis en diagonale 44">
            <a:extLst>
              <a:ext uri="{FF2B5EF4-FFF2-40B4-BE49-F238E27FC236}">
                <a16:creationId xmlns:a16="http://schemas.microsoft.com/office/drawing/2014/main" id="{8B77873A-F2ED-D32A-8BA3-8410BE6C9005}"/>
              </a:ext>
            </a:extLst>
          </p:cNvPr>
          <p:cNvSpPr/>
          <p:nvPr/>
        </p:nvSpPr>
        <p:spPr>
          <a:xfrm>
            <a:off x="6413854" y="1453346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total_spent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6" name="Rectangle : avec coins arrondis en diagonale 45">
            <a:extLst>
              <a:ext uri="{FF2B5EF4-FFF2-40B4-BE49-F238E27FC236}">
                <a16:creationId xmlns:a16="http://schemas.microsoft.com/office/drawing/2014/main" id="{7E7DFE95-7BE1-BCBD-CF19-E9C7078B93C9}"/>
              </a:ext>
            </a:extLst>
          </p:cNvPr>
          <p:cNvSpPr/>
          <p:nvPr/>
        </p:nvSpPr>
        <p:spPr>
          <a:xfrm>
            <a:off x="6413844" y="4198265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avg_delivery_time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7" name="Rectangle : avec coins arrondis en diagonale 46">
            <a:extLst>
              <a:ext uri="{FF2B5EF4-FFF2-40B4-BE49-F238E27FC236}">
                <a16:creationId xmlns:a16="http://schemas.microsoft.com/office/drawing/2014/main" id="{0A1115B3-DD1F-7AC1-AB60-EBEAC17B253A}"/>
              </a:ext>
            </a:extLst>
          </p:cNvPr>
          <p:cNvSpPr/>
          <p:nvPr/>
        </p:nvSpPr>
        <p:spPr>
          <a:xfrm>
            <a:off x="6413842" y="529865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avg_review_score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191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 animBg="1"/>
      <p:bldP spid="25" grpId="0" animBg="1"/>
      <p:bldP spid="29" grpId="0" animBg="1"/>
      <p:bldP spid="39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04B07EE6-71D7-9EC1-D640-1635D6AEE398}"/>
              </a:ext>
            </a:extLst>
          </p:cNvPr>
          <p:cNvSpPr/>
          <p:nvPr/>
        </p:nvSpPr>
        <p:spPr>
          <a:xfrm>
            <a:off x="4991101" y="268101"/>
            <a:ext cx="2270760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1. KMEANS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170C8A0-A4B6-9D47-F107-2E891E8FE0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84" y="1721860"/>
            <a:ext cx="5416077" cy="3540743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100F880E-A3FE-5F15-BB87-6D1EC574C1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760" y="1721861"/>
            <a:ext cx="5360098" cy="3540743"/>
          </a:xfrm>
          <a:prstGeom prst="rect">
            <a:avLst/>
          </a:prstGeom>
        </p:spPr>
      </p:pic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AFC6F5FF-C06A-8F5F-BE69-EA6FC3FE652F}"/>
              </a:ext>
            </a:extLst>
          </p:cNvPr>
          <p:cNvSpPr/>
          <p:nvPr/>
        </p:nvSpPr>
        <p:spPr>
          <a:xfrm>
            <a:off x="603250" y="1280567"/>
            <a:ext cx="11245850" cy="4119749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F09F04E4-3C04-1C14-2D0C-913E5CF91C9B}"/>
              </a:ext>
            </a:extLst>
          </p:cNvPr>
          <p:cNvSpPr/>
          <p:nvPr/>
        </p:nvSpPr>
        <p:spPr>
          <a:xfrm>
            <a:off x="4454335" y="1039267"/>
            <a:ext cx="3485705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NOMBRE DE CLUSTERS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42F7602C-1043-5973-4189-A494019BEDEA}"/>
              </a:ext>
            </a:extLst>
          </p:cNvPr>
          <p:cNvSpPr/>
          <p:nvPr/>
        </p:nvSpPr>
        <p:spPr>
          <a:xfrm>
            <a:off x="3724085" y="4105286"/>
            <a:ext cx="721854" cy="721854"/>
          </a:xfrm>
          <a:prstGeom prst="ellipse">
            <a:avLst/>
          </a:prstGeom>
          <a:noFill/>
          <a:ln w="57150">
            <a:solidFill>
              <a:srgbClr val="FB807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9A293B9B-367F-1B37-50B4-B0973362BCBF}"/>
              </a:ext>
            </a:extLst>
          </p:cNvPr>
          <p:cNvSpPr/>
          <p:nvPr/>
        </p:nvSpPr>
        <p:spPr>
          <a:xfrm>
            <a:off x="9178735" y="1721860"/>
            <a:ext cx="721854" cy="721854"/>
          </a:xfrm>
          <a:prstGeom prst="ellipse">
            <a:avLst/>
          </a:prstGeom>
          <a:noFill/>
          <a:ln w="57150">
            <a:solidFill>
              <a:srgbClr val="FB807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842661DE-E383-31BC-03EE-5A5B4F4584A2}"/>
              </a:ext>
            </a:extLst>
          </p:cNvPr>
          <p:cNvSpPr/>
          <p:nvPr/>
        </p:nvSpPr>
        <p:spPr>
          <a:xfrm>
            <a:off x="603436" y="5765409"/>
            <a:ext cx="11245850" cy="824490"/>
          </a:xfrm>
          <a:prstGeom prst="roundRect">
            <a:avLst>
              <a:gd name="adj" fmla="val 50000"/>
            </a:avLst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0F1FD2BB-6277-B2E8-24B6-0344AB2192CE}"/>
              </a:ext>
            </a:extLst>
          </p:cNvPr>
          <p:cNvSpPr/>
          <p:nvPr/>
        </p:nvSpPr>
        <p:spPr>
          <a:xfrm>
            <a:off x="4782311" y="5524109"/>
            <a:ext cx="284531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AUTRES CRITÈRES</a:t>
            </a:r>
          </a:p>
        </p:txBody>
      </p:sp>
      <p:sp>
        <p:nvSpPr>
          <p:cNvPr id="27" name="Rectangle : avec coins arrondis en diagonale 26">
            <a:extLst>
              <a:ext uri="{FF2B5EF4-FFF2-40B4-BE49-F238E27FC236}">
                <a16:creationId xmlns:a16="http://schemas.microsoft.com/office/drawing/2014/main" id="{3D85AD45-DB97-ACC5-C195-C8609E4311EA}"/>
              </a:ext>
            </a:extLst>
          </p:cNvPr>
          <p:cNvSpPr/>
          <p:nvPr/>
        </p:nvSpPr>
        <p:spPr>
          <a:xfrm>
            <a:off x="1140814" y="6112200"/>
            <a:ext cx="2762425" cy="34770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DD3C7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Répartition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6" name="Rectangle : avec coins arrondis en diagonale 35">
            <a:extLst>
              <a:ext uri="{FF2B5EF4-FFF2-40B4-BE49-F238E27FC236}">
                <a16:creationId xmlns:a16="http://schemas.microsoft.com/office/drawing/2014/main" id="{D895043D-7D6B-5810-1044-F291F5F3DB98}"/>
              </a:ext>
            </a:extLst>
          </p:cNvPr>
          <p:cNvSpPr/>
          <p:nvPr/>
        </p:nvSpPr>
        <p:spPr>
          <a:xfrm>
            <a:off x="4821466" y="6112200"/>
            <a:ext cx="2762425" cy="34770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Nombre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7" name="Rectangle : avec coins arrondis en diagonale 36">
            <a:extLst>
              <a:ext uri="{FF2B5EF4-FFF2-40B4-BE49-F238E27FC236}">
                <a16:creationId xmlns:a16="http://schemas.microsoft.com/office/drawing/2014/main" id="{06BFFE6F-C004-90A2-0EFC-404ED453EE92}"/>
              </a:ext>
            </a:extLst>
          </p:cNvPr>
          <p:cNvSpPr/>
          <p:nvPr/>
        </p:nvSpPr>
        <p:spPr>
          <a:xfrm>
            <a:off x="8511538" y="6112200"/>
            <a:ext cx="2762425" cy="34770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FDB46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Scores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86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36" grpId="0" animBg="1"/>
      <p:bldP spid="3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E8A70A90-10E7-CE97-0A44-3889CE30D1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37"/>
          <a:stretch/>
        </p:blipFill>
        <p:spPr>
          <a:xfrm>
            <a:off x="963066" y="1511024"/>
            <a:ext cx="5034722" cy="49369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AFC6F5FF-C06A-8F5F-BE69-EA6FC3FE652F}"/>
              </a:ext>
            </a:extLst>
          </p:cNvPr>
          <p:cNvSpPr/>
          <p:nvPr/>
        </p:nvSpPr>
        <p:spPr>
          <a:xfrm>
            <a:off x="678180" y="1196341"/>
            <a:ext cx="5699760" cy="5405120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F09F04E4-3C04-1C14-2D0C-913E5CF91C9B}"/>
              </a:ext>
            </a:extLst>
          </p:cNvPr>
          <p:cNvSpPr/>
          <p:nvPr/>
        </p:nvSpPr>
        <p:spPr>
          <a:xfrm>
            <a:off x="2514600" y="955041"/>
            <a:ext cx="2001932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PROJECTION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6013E91A-8B00-249A-4035-90FF791F8FD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5" t="12835"/>
          <a:stretch/>
        </p:blipFill>
        <p:spPr>
          <a:xfrm>
            <a:off x="7123102" y="1583556"/>
            <a:ext cx="4214071" cy="2301719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597344C0-33AF-7E5C-6A79-C0E4DD6179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48"/>
          <a:stretch/>
        </p:blipFill>
        <p:spPr>
          <a:xfrm>
            <a:off x="7911687" y="3886483"/>
            <a:ext cx="2895600" cy="2775921"/>
          </a:xfrm>
          <a:prstGeom prst="rect">
            <a:avLst/>
          </a:prstGeom>
        </p:spPr>
      </p:pic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87E3C60B-5EB1-7FBA-5A05-4644D9552820}"/>
              </a:ext>
            </a:extLst>
          </p:cNvPr>
          <p:cNvSpPr/>
          <p:nvPr/>
        </p:nvSpPr>
        <p:spPr>
          <a:xfrm>
            <a:off x="6812280" y="1196341"/>
            <a:ext cx="4838700" cy="5405120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E57F3641-B8E3-C6C9-B6D0-4F641903BD8B}"/>
              </a:ext>
            </a:extLst>
          </p:cNvPr>
          <p:cNvSpPr/>
          <p:nvPr/>
        </p:nvSpPr>
        <p:spPr>
          <a:xfrm>
            <a:off x="8178387" y="955041"/>
            <a:ext cx="2085753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RÉPARTITION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5420DD2-085C-F390-ED76-4E153E2D1C77}"/>
              </a:ext>
            </a:extLst>
          </p:cNvPr>
          <p:cNvSpPr txBox="1"/>
          <p:nvPr/>
        </p:nvSpPr>
        <p:spPr>
          <a:xfrm rot="16200000">
            <a:off x="6417135" y="2565138"/>
            <a:ext cx="1137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Individus</a:t>
            </a:r>
          </a:p>
        </p:txBody>
      </p:sp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DCE738C2-8F13-E7AF-B315-EA0E6A2BE854}"/>
              </a:ext>
            </a:extLst>
          </p:cNvPr>
          <p:cNvSpPr/>
          <p:nvPr/>
        </p:nvSpPr>
        <p:spPr>
          <a:xfrm>
            <a:off x="4991101" y="268101"/>
            <a:ext cx="2270760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1. KMEANS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8142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16" grpId="0" animBg="1"/>
      <p:bldP spid="17" grpId="0" animBg="1"/>
      <p:bldP spid="1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5408EC59-BA58-9CC1-5A06-7EC8EB0F4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929" y="2281010"/>
            <a:ext cx="4643194" cy="342349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B5E2046B-DE69-4D9C-084F-104290761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88" y="1865602"/>
            <a:ext cx="5541941" cy="40818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AFC6F5FF-C06A-8F5F-BE69-EA6FC3FE652F}"/>
              </a:ext>
            </a:extLst>
          </p:cNvPr>
          <p:cNvSpPr/>
          <p:nvPr/>
        </p:nvSpPr>
        <p:spPr>
          <a:xfrm>
            <a:off x="678180" y="1445261"/>
            <a:ext cx="5699760" cy="4643119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F09F04E4-3C04-1C14-2D0C-913E5CF91C9B}"/>
              </a:ext>
            </a:extLst>
          </p:cNvPr>
          <p:cNvSpPr/>
          <p:nvPr/>
        </p:nvSpPr>
        <p:spPr>
          <a:xfrm>
            <a:off x="2453638" y="1211581"/>
            <a:ext cx="2194562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SILHOUET</a:t>
            </a:r>
            <a:r>
              <a:rPr lang="fr-FR" sz="8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 </a:t>
            </a:r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TES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87E3C60B-5EB1-7FBA-5A05-4644D9552820}"/>
              </a:ext>
            </a:extLst>
          </p:cNvPr>
          <p:cNvSpPr/>
          <p:nvPr/>
        </p:nvSpPr>
        <p:spPr>
          <a:xfrm>
            <a:off x="6872886" y="1820317"/>
            <a:ext cx="4838700" cy="4061459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E57F3641-B8E3-C6C9-B6D0-4F641903BD8B}"/>
              </a:ext>
            </a:extLst>
          </p:cNvPr>
          <p:cNvSpPr/>
          <p:nvPr/>
        </p:nvSpPr>
        <p:spPr>
          <a:xfrm>
            <a:off x="8374380" y="1579017"/>
            <a:ext cx="1831192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DISTANCES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ADD629BD-FBE4-927E-7AF3-B100A6A5F9A5}"/>
              </a:ext>
            </a:extLst>
          </p:cNvPr>
          <p:cNvSpPr/>
          <p:nvPr/>
        </p:nvSpPr>
        <p:spPr>
          <a:xfrm>
            <a:off x="4991101" y="268101"/>
            <a:ext cx="2270760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1. KMEANS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296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16" grpId="0" animBg="1"/>
      <p:bldP spid="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3">
            <a:extLst>
              <a:ext uri="{FF2B5EF4-FFF2-40B4-BE49-F238E27FC236}">
                <a16:creationId xmlns:a16="http://schemas.microsoft.com/office/drawing/2014/main" id="{03185865-9D0C-228B-F7E5-FE228B84AB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77" t="16555"/>
          <a:stretch/>
        </p:blipFill>
        <p:spPr>
          <a:xfrm>
            <a:off x="7202460" y="1609370"/>
            <a:ext cx="4058339" cy="2138139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59E437BF-3774-5677-1888-6DB58193A7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2" t="17444" r="8669" b="6757"/>
          <a:stretch/>
        </p:blipFill>
        <p:spPr>
          <a:xfrm>
            <a:off x="7930292" y="3768818"/>
            <a:ext cx="2750820" cy="277059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F49E940-BE7B-C1B8-FE85-8DD195447A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00"/>
          <a:stretch/>
        </p:blipFill>
        <p:spPr>
          <a:xfrm>
            <a:off x="978091" y="1534160"/>
            <a:ext cx="5026636" cy="491998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AFC6F5FF-C06A-8F5F-BE69-EA6FC3FE652F}"/>
              </a:ext>
            </a:extLst>
          </p:cNvPr>
          <p:cNvSpPr/>
          <p:nvPr/>
        </p:nvSpPr>
        <p:spPr>
          <a:xfrm>
            <a:off x="678180" y="1196341"/>
            <a:ext cx="5699760" cy="5405120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87E3C60B-5EB1-7FBA-5A05-4644D9552820}"/>
              </a:ext>
            </a:extLst>
          </p:cNvPr>
          <p:cNvSpPr/>
          <p:nvPr/>
        </p:nvSpPr>
        <p:spPr>
          <a:xfrm>
            <a:off x="6812280" y="1196341"/>
            <a:ext cx="4838700" cy="5405120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5420DD2-085C-F390-ED76-4E153E2D1C77}"/>
              </a:ext>
            </a:extLst>
          </p:cNvPr>
          <p:cNvSpPr txBox="1"/>
          <p:nvPr/>
        </p:nvSpPr>
        <p:spPr>
          <a:xfrm rot="16200000">
            <a:off x="6417135" y="2565138"/>
            <a:ext cx="1137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Individus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FAF492DC-18E0-2AC7-D942-8046F31C40CA}"/>
              </a:ext>
            </a:extLst>
          </p:cNvPr>
          <p:cNvSpPr/>
          <p:nvPr/>
        </p:nvSpPr>
        <p:spPr>
          <a:xfrm>
            <a:off x="4991101" y="268101"/>
            <a:ext cx="2270760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2. DBSCAN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1F2FE6C0-1026-BCE8-3DDE-C6329DCFB5F5}"/>
              </a:ext>
            </a:extLst>
          </p:cNvPr>
          <p:cNvSpPr/>
          <p:nvPr/>
        </p:nvSpPr>
        <p:spPr>
          <a:xfrm>
            <a:off x="2514600" y="955041"/>
            <a:ext cx="2001932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PROJECTION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3E6E1FC-7F99-0E69-05E0-CFB5C6A5B6BE}"/>
              </a:ext>
            </a:extLst>
          </p:cNvPr>
          <p:cNvSpPr/>
          <p:nvPr/>
        </p:nvSpPr>
        <p:spPr>
          <a:xfrm>
            <a:off x="8178387" y="955041"/>
            <a:ext cx="2085753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RÉPARTITION</a:t>
            </a:r>
          </a:p>
        </p:txBody>
      </p:sp>
    </p:spTree>
    <p:extLst>
      <p:ext uri="{BB962C8B-B14F-4D97-AF65-F5344CB8AC3E}">
        <p14:creationId xmlns:p14="http://schemas.microsoft.com/office/powerpoint/2010/main" val="232303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6" grpId="0" animBg="1"/>
      <p:bldP spid="18" grpId="0"/>
      <p:bldP spid="25" grpId="0" animBg="1"/>
      <p:bldP spid="2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5;p15">
            <a:extLst>
              <a:ext uri="{FF2B5EF4-FFF2-40B4-BE49-F238E27FC236}">
                <a16:creationId xmlns:a16="http://schemas.microsoft.com/office/drawing/2014/main" id="{A3C9B3DB-AAFB-A07A-7F16-0B30C3E9BA43}"/>
              </a:ext>
            </a:extLst>
          </p:cNvPr>
          <p:cNvSpPr txBox="1">
            <a:spLocks/>
          </p:cNvSpPr>
          <p:nvPr/>
        </p:nvSpPr>
        <p:spPr>
          <a:xfrm>
            <a:off x="894092" y="605530"/>
            <a:ext cx="3084476" cy="74777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fr-FR" sz="48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Sommaire</a:t>
            </a:r>
          </a:p>
        </p:txBody>
      </p:sp>
      <p:sp>
        <p:nvSpPr>
          <p:cNvPr id="5" name="Google Shape;1054;p33">
            <a:extLst>
              <a:ext uri="{FF2B5EF4-FFF2-40B4-BE49-F238E27FC236}">
                <a16:creationId xmlns:a16="http://schemas.microsoft.com/office/drawing/2014/main" id="{3EC42A3B-63B5-0FC0-C8CC-128295C49BB7}"/>
              </a:ext>
            </a:extLst>
          </p:cNvPr>
          <p:cNvSpPr txBox="1">
            <a:spLocks/>
          </p:cNvSpPr>
          <p:nvPr/>
        </p:nvSpPr>
        <p:spPr>
          <a:xfrm>
            <a:off x="1983963" y="2122940"/>
            <a:ext cx="1152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dirty="0">
                <a:solidFill>
                  <a:srgbClr val="8181FF"/>
                </a:solidFill>
                <a:latin typeface="Bahnschrift SemiBold" panose="020B0502040204020203" pitchFamily="34" charset="0"/>
              </a:rPr>
              <a:t>01</a:t>
            </a:r>
          </a:p>
        </p:txBody>
      </p:sp>
      <p:sp>
        <p:nvSpPr>
          <p:cNvPr id="6" name="Google Shape;1055;p33">
            <a:extLst>
              <a:ext uri="{FF2B5EF4-FFF2-40B4-BE49-F238E27FC236}">
                <a16:creationId xmlns:a16="http://schemas.microsoft.com/office/drawing/2014/main" id="{DF7F97CB-FB9F-798C-E691-B4D47E66EF77}"/>
              </a:ext>
            </a:extLst>
          </p:cNvPr>
          <p:cNvSpPr txBox="1">
            <a:spLocks/>
          </p:cNvSpPr>
          <p:nvPr/>
        </p:nvSpPr>
        <p:spPr>
          <a:xfrm>
            <a:off x="1983963" y="2971195"/>
            <a:ext cx="1152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dirty="0">
                <a:solidFill>
                  <a:srgbClr val="8181FF"/>
                </a:solidFill>
                <a:latin typeface="Bahnschrift SemiBold" panose="020B0502040204020203" pitchFamily="34" charset="0"/>
              </a:rPr>
              <a:t>02</a:t>
            </a:r>
          </a:p>
        </p:txBody>
      </p:sp>
      <p:sp>
        <p:nvSpPr>
          <p:cNvPr id="7" name="Google Shape;1056;p33">
            <a:extLst>
              <a:ext uri="{FF2B5EF4-FFF2-40B4-BE49-F238E27FC236}">
                <a16:creationId xmlns:a16="http://schemas.microsoft.com/office/drawing/2014/main" id="{93EA7901-94C4-E26C-4BE2-D08E0A4C5704}"/>
              </a:ext>
            </a:extLst>
          </p:cNvPr>
          <p:cNvSpPr txBox="1">
            <a:spLocks/>
          </p:cNvSpPr>
          <p:nvPr/>
        </p:nvSpPr>
        <p:spPr>
          <a:xfrm>
            <a:off x="1983963" y="3758490"/>
            <a:ext cx="1152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dirty="0">
                <a:solidFill>
                  <a:srgbClr val="8181FF"/>
                </a:solidFill>
                <a:latin typeface="Bahnschrift SemiBold" panose="020B0502040204020203" pitchFamily="34" charset="0"/>
              </a:rPr>
              <a:t>03</a:t>
            </a:r>
          </a:p>
        </p:txBody>
      </p:sp>
      <p:sp>
        <p:nvSpPr>
          <p:cNvPr id="8" name="Google Shape;1057;p33">
            <a:extLst>
              <a:ext uri="{FF2B5EF4-FFF2-40B4-BE49-F238E27FC236}">
                <a16:creationId xmlns:a16="http://schemas.microsoft.com/office/drawing/2014/main" id="{B7EF9765-32BA-D89B-0992-0CEE85854681}"/>
              </a:ext>
            </a:extLst>
          </p:cNvPr>
          <p:cNvSpPr txBox="1">
            <a:spLocks/>
          </p:cNvSpPr>
          <p:nvPr/>
        </p:nvSpPr>
        <p:spPr>
          <a:xfrm>
            <a:off x="1983963" y="4583885"/>
            <a:ext cx="1152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dirty="0">
                <a:solidFill>
                  <a:srgbClr val="8181FF"/>
                </a:solidFill>
                <a:latin typeface="Bahnschrift SemiBold" panose="020B0502040204020203" pitchFamily="34" charset="0"/>
              </a:rPr>
              <a:t>04</a:t>
            </a:r>
          </a:p>
        </p:txBody>
      </p:sp>
      <p:sp>
        <p:nvSpPr>
          <p:cNvPr id="9" name="Google Shape;1058;p33">
            <a:extLst>
              <a:ext uri="{FF2B5EF4-FFF2-40B4-BE49-F238E27FC236}">
                <a16:creationId xmlns:a16="http://schemas.microsoft.com/office/drawing/2014/main" id="{8F2B6796-95AF-4FEE-0012-CEFB0F4FC9A4}"/>
              </a:ext>
            </a:extLst>
          </p:cNvPr>
          <p:cNvSpPr txBox="1">
            <a:spLocks/>
          </p:cNvSpPr>
          <p:nvPr/>
        </p:nvSpPr>
        <p:spPr>
          <a:xfrm>
            <a:off x="3048062" y="2122640"/>
            <a:ext cx="5397438" cy="448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6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Rappel de la mission</a:t>
            </a:r>
          </a:p>
        </p:txBody>
      </p:sp>
      <p:sp>
        <p:nvSpPr>
          <p:cNvPr id="10" name="Google Shape;1059;p33">
            <a:extLst>
              <a:ext uri="{FF2B5EF4-FFF2-40B4-BE49-F238E27FC236}">
                <a16:creationId xmlns:a16="http://schemas.microsoft.com/office/drawing/2014/main" id="{5042A048-9921-0C5E-39DF-45BC61776DA7}"/>
              </a:ext>
            </a:extLst>
          </p:cNvPr>
          <p:cNvSpPr txBox="1">
            <a:spLocks/>
          </p:cNvSpPr>
          <p:nvPr/>
        </p:nvSpPr>
        <p:spPr>
          <a:xfrm>
            <a:off x="3048061" y="3764540"/>
            <a:ext cx="7400863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6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Tests des modèles de clustering</a:t>
            </a:r>
          </a:p>
        </p:txBody>
      </p:sp>
      <p:sp>
        <p:nvSpPr>
          <p:cNvPr id="11" name="Google Shape;1060;p33">
            <a:extLst>
              <a:ext uri="{FF2B5EF4-FFF2-40B4-BE49-F238E27FC236}">
                <a16:creationId xmlns:a16="http://schemas.microsoft.com/office/drawing/2014/main" id="{371114AF-5B1A-D718-FDB8-DB73243F8FCB}"/>
              </a:ext>
            </a:extLst>
          </p:cNvPr>
          <p:cNvSpPr txBox="1">
            <a:spLocks/>
          </p:cNvSpPr>
          <p:nvPr/>
        </p:nvSpPr>
        <p:spPr>
          <a:xfrm>
            <a:off x="3048062" y="2965815"/>
            <a:ext cx="8362888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6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Préparation et exploration des données</a:t>
            </a:r>
          </a:p>
        </p:txBody>
      </p:sp>
      <p:sp>
        <p:nvSpPr>
          <p:cNvPr id="12" name="Google Shape;1061;p33">
            <a:extLst>
              <a:ext uri="{FF2B5EF4-FFF2-40B4-BE49-F238E27FC236}">
                <a16:creationId xmlns:a16="http://schemas.microsoft.com/office/drawing/2014/main" id="{99510B1D-23B5-318D-F89B-E350111EF5D7}"/>
              </a:ext>
            </a:extLst>
          </p:cNvPr>
          <p:cNvSpPr txBox="1">
            <a:spLocks/>
          </p:cNvSpPr>
          <p:nvPr/>
        </p:nvSpPr>
        <p:spPr>
          <a:xfrm>
            <a:off x="3048062" y="4582315"/>
            <a:ext cx="6505513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6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Fréquence de mise à jour</a:t>
            </a:r>
          </a:p>
        </p:txBody>
      </p:sp>
      <p:sp>
        <p:nvSpPr>
          <p:cNvPr id="13" name="Google Shape;1062;p33">
            <a:extLst>
              <a:ext uri="{FF2B5EF4-FFF2-40B4-BE49-F238E27FC236}">
                <a16:creationId xmlns:a16="http://schemas.microsoft.com/office/drawing/2014/main" id="{CD9F2E3B-10F0-C830-31B7-45C2815F0220}"/>
              </a:ext>
            </a:extLst>
          </p:cNvPr>
          <p:cNvSpPr/>
          <p:nvPr/>
        </p:nvSpPr>
        <p:spPr>
          <a:xfrm>
            <a:off x="963729" y="3642880"/>
            <a:ext cx="687300" cy="687300"/>
          </a:xfrm>
          <a:prstGeom prst="ellipse">
            <a:avLst/>
          </a:prstGeom>
          <a:solidFill>
            <a:srgbClr val="3A3939">
              <a:alpha val="13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063;p33">
            <a:extLst>
              <a:ext uri="{FF2B5EF4-FFF2-40B4-BE49-F238E27FC236}">
                <a16:creationId xmlns:a16="http://schemas.microsoft.com/office/drawing/2014/main" id="{F62DCF2E-F42E-1E53-ED15-56F99181A51C}"/>
              </a:ext>
            </a:extLst>
          </p:cNvPr>
          <p:cNvSpPr/>
          <p:nvPr/>
        </p:nvSpPr>
        <p:spPr>
          <a:xfrm>
            <a:off x="952486" y="2839751"/>
            <a:ext cx="687300" cy="687300"/>
          </a:xfrm>
          <a:prstGeom prst="ellipse">
            <a:avLst/>
          </a:prstGeom>
          <a:solidFill>
            <a:srgbClr val="3A3939">
              <a:alpha val="13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064;p33">
            <a:extLst>
              <a:ext uri="{FF2B5EF4-FFF2-40B4-BE49-F238E27FC236}">
                <a16:creationId xmlns:a16="http://schemas.microsoft.com/office/drawing/2014/main" id="{B249DF8D-595D-1F10-F4DC-F67D98FB12B1}"/>
              </a:ext>
            </a:extLst>
          </p:cNvPr>
          <p:cNvSpPr/>
          <p:nvPr/>
        </p:nvSpPr>
        <p:spPr>
          <a:xfrm>
            <a:off x="963729" y="4468832"/>
            <a:ext cx="687300" cy="687300"/>
          </a:xfrm>
          <a:prstGeom prst="ellipse">
            <a:avLst/>
          </a:prstGeom>
          <a:solidFill>
            <a:srgbClr val="3A3939">
              <a:alpha val="13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" name="Google Shape;1066;p33">
            <a:extLst>
              <a:ext uri="{FF2B5EF4-FFF2-40B4-BE49-F238E27FC236}">
                <a16:creationId xmlns:a16="http://schemas.microsoft.com/office/drawing/2014/main" id="{7A499C28-68B0-280C-9874-5FD0587C4FF7}"/>
              </a:ext>
            </a:extLst>
          </p:cNvPr>
          <p:cNvCxnSpPr>
            <a:cxnSpLocks/>
            <a:stCxn id="13" idx="6"/>
          </p:cNvCxnSpPr>
          <p:nvPr/>
        </p:nvCxnSpPr>
        <p:spPr>
          <a:xfrm>
            <a:off x="1651029" y="3986530"/>
            <a:ext cx="343800" cy="0"/>
          </a:xfrm>
          <a:prstGeom prst="straightConnector1">
            <a:avLst/>
          </a:prstGeom>
          <a:noFill/>
          <a:ln w="12700" cap="flat" cmpd="sng">
            <a:solidFill>
              <a:srgbClr val="44546A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" name="Google Shape;1067;p33">
            <a:extLst>
              <a:ext uri="{FF2B5EF4-FFF2-40B4-BE49-F238E27FC236}">
                <a16:creationId xmlns:a16="http://schemas.microsoft.com/office/drawing/2014/main" id="{EB223FF2-4E9F-A020-817D-B88B6D703C8C}"/>
              </a:ext>
            </a:extLst>
          </p:cNvPr>
          <p:cNvCxnSpPr>
            <a:cxnSpLocks/>
            <a:stCxn id="14" idx="6"/>
          </p:cNvCxnSpPr>
          <p:nvPr/>
        </p:nvCxnSpPr>
        <p:spPr>
          <a:xfrm>
            <a:off x="1639786" y="3183401"/>
            <a:ext cx="343800" cy="0"/>
          </a:xfrm>
          <a:prstGeom prst="straightConnector1">
            <a:avLst/>
          </a:prstGeom>
          <a:noFill/>
          <a:ln w="12700" cap="flat" cmpd="sng">
            <a:solidFill>
              <a:srgbClr val="44546A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" name="Google Shape;1068;p33">
            <a:extLst>
              <a:ext uri="{FF2B5EF4-FFF2-40B4-BE49-F238E27FC236}">
                <a16:creationId xmlns:a16="http://schemas.microsoft.com/office/drawing/2014/main" id="{6C590CF1-3D51-D094-72EF-ED80C0030FF2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1651029" y="4812482"/>
            <a:ext cx="343800" cy="0"/>
          </a:xfrm>
          <a:prstGeom prst="straightConnector1">
            <a:avLst/>
          </a:prstGeom>
          <a:noFill/>
          <a:ln w="12700" cap="flat" cmpd="sng">
            <a:solidFill>
              <a:srgbClr val="44546A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9" name="Google Shape;1057;p33">
            <a:extLst>
              <a:ext uri="{FF2B5EF4-FFF2-40B4-BE49-F238E27FC236}">
                <a16:creationId xmlns:a16="http://schemas.microsoft.com/office/drawing/2014/main" id="{E687F12C-2BC1-1B3C-57BB-1362E4B3B897}"/>
              </a:ext>
            </a:extLst>
          </p:cNvPr>
          <p:cNvSpPr txBox="1">
            <a:spLocks/>
          </p:cNvSpPr>
          <p:nvPr/>
        </p:nvSpPr>
        <p:spPr>
          <a:xfrm>
            <a:off x="1983813" y="5427824"/>
            <a:ext cx="1152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bounded ExtraBold"/>
              <a:buNone/>
              <a:defRPr sz="2500" b="1" i="0" u="none" strike="noStrike" cap="none">
                <a:solidFill>
                  <a:schemeClr val="lt2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4400" b="0" dirty="0">
                <a:solidFill>
                  <a:srgbClr val="8181FF"/>
                </a:solidFill>
                <a:latin typeface="Bahnschrift SemiBold" panose="020B0502040204020203" pitchFamily="34" charset="0"/>
              </a:rPr>
              <a:t>05</a:t>
            </a:r>
          </a:p>
        </p:txBody>
      </p:sp>
      <p:sp>
        <p:nvSpPr>
          <p:cNvPr id="20" name="Google Shape;1065;p33">
            <a:extLst>
              <a:ext uri="{FF2B5EF4-FFF2-40B4-BE49-F238E27FC236}">
                <a16:creationId xmlns:a16="http://schemas.microsoft.com/office/drawing/2014/main" id="{9E6BDA25-8B77-7071-2838-51E0C3B50F22}"/>
              </a:ext>
            </a:extLst>
          </p:cNvPr>
          <p:cNvSpPr/>
          <p:nvPr/>
        </p:nvSpPr>
        <p:spPr>
          <a:xfrm>
            <a:off x="952563" y="2002959"/>
            <a:ext cx="687300" cy="687300"/>
          </a:xfrm>
          <a:prstGeom prst="ellipse">
            <a:avLst/>
          </a:prstGeom>
          <a:solidFill>
            <a:srgbClr val="3A3939">
              <a:alpha val="13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1069;p33">
            <a:extLst>
              <a:ext uri="{FF2B5EF4-FFF2-40B4-BE49-F238E27FC236}">
                <a16:creationId xmlns:a16="http://schemas.microsoft.com/office/drawing/2014/main" id="{AFB853BC-6917-F797-8BBE-6E5609D49C5F}"/>
              </a:ext>
            </a:extLst>
          </p:cNvPr>
          <p:cNvCxnSpPr>
            <a:cxnSpLocks/>
            <a:stCxn id="20" idx="6"/>
          </p:cNvCxnSpPr>
          <p:nvPr/>
        </p:nvCxnSpPr>
        <p:spPr>
          <a:xfrm>
            <a:off x="1639863" y="2346609"/>
            <a:ext cx="343800" cy="0"/>
          </a:xfrm>
          <a:prstGeom prst="straightConnector1">
            <a:avLst/>
          </a:prstGeom>
          <a:noFill/>
          <a:ln w="12700" cap="flat" cmpd="sng">
            <a:solidFill>
              <a:srgbClr val="44546A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" name="Google Shape;1070;p33">
            <a:extLst>
              <a:ext uri="{FF2B5EF4-FFF2-40B4-BE49-F238E27FC236}">
                <a16:creationId xmlns:a16="http://schemas.microsoft.com/office/drawing/2014/main" id="{D77B0AF4-9946-3415-9E8B-7122BDB5CCD8}"/>
              </a:ext>
            </a:extLst>
          </p:cNvPr>
          <p:cNvSpPr/>
          <p:nvPr/>
        </p:nvSpPr>
        <p:spPr>
          <a:xfrm>
            <a:off x="897195" y="2150433"/>
            <a:ext cx="106" cy="954"/>
          </a:xfrm>
          <a:custGeom>
            <a:avLst/>
            <a:gdLst/>
            <a:ahLst/>
            <a:cxnLst/>
            <a:rect l="l" t="t" r="r" b="b"/>
            <a:pathLst>
              <a:path w="1" h="9" extrusionOk="0">
                <a:moveTo>
                  <a:pt x="1" y="9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10630;p65">
            <a:extLst>
              <a:ext uri="{FF2B5EF4-FFF2-40B4-BE49-F238E27FC236}">
                <a16:creationId xmlns:a16="http://schemas.microsoft.com/office/drawing/2014/main" id="{A1C57CB7-F1D2-1B89-7C7F-234ED4E6A76F}"/>
              </a:ext>
            </a:extLst>
          </p:cNvPr>
          <p:cNvGrpSpPr/>
          <p:nvPr/>
        </p:nvGrpSpPr>
        <p:grpSpPr>
          <a:xfrm>
            <a:off x="1130249" y="4630223"/>
            <a:ext cx="353145" cy="351998"/>
            <a:chOff x="852385" y="1510916"/>
            <a:chExt cx="353145" cy="351998"/>
          </a:xfrm>
          <a:solidFill>
            <a:srgbClr val="44546A"/>
          </a:solidFill>
        </p:grpSpPr>
        <p:sp>
          <p:nvSpPr>
            <p:cNvPr id="24" name="Google Shape;10631;p65">
              <a:extLst>
                <a:ext uri="{FF2B5EF4-FFF2-40B4-BE49-F238E27FC236}">
                  <a16:creationId xmlns:a16="http://schemas.microsoft.com/office/drawing/2014/main" id="{0AFDEAD1-BEC8-5303-FDA4-9085807592F1}"/>
                </a:ext>
              </a:extLst>
            </p:cNvPr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632;p65">
              <a:extLst>
                <a:ext uri="{FF2B5EF4-FFF2-40B4-BE49-F238E27FC236}">
                  <a16:creationId xmlns:a16="http://schemas.microsoft.com/office/drawing/2014/main" id="{9D5DDF36-B7DD-81B0-D1C3-07E6930761D9}"/>
                </a:ext>
              </a:extLst>
            </p:cNvPr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633;p65">
              <a:extLst>
                <a:ext uri="{FF2B5EF4-FFF2-40B4-BE49-F238E27FC236}">
                  <a16:creationId xmlns:a16="http://schemas.microsoft.com/office/drawing/2014/main" id="{23D10477-2F26-177A-5CCA-C2BAC3625F5A}"/>
                </a:ext>
              </a:extLst>
            </p:cNvPr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12084;p67">
            <a:extLst>
              <a:ext uri="{FF2B5EF4-FFF2-40B4-BE49-F238E27FC236}">
                <a16:creationId xmlns:a16="http://schemas.microsoft.com/office/drawing/2014/main" id="{DB7B1D90-0A7A-7501-A0F0-F2DFEDC0C066}"/>
              </a:ext>
            </a:extLst>
          </p:cNvPr>
          <p:cNvGrpSpPr/>
          <p:nvPr/>
        </p:nvGrpSpPr>
        <p:grpSpPr>
          <a:xfrm>
            <a:off x="1100487" y="3042558"/>
            <a:ext cx="370814" cy="307359"/>
            <a:chOff x="1737258" y="1988371"/>
            <a:chExt cx="370814" cy="307359"/>
          </a:xfrm>
          <a:solidFill>
            <a:srgbClr val="44546A"/>
          </a:solidFill>
        </p:grpSpPr>
        <p:sp>
          <p:nvSpPr>
            <p:cNvPr id="28" name="Google Shape;12085;p67">
              <a:extLst>
                <a:ext uri="{FF2B5EF4-FFF2-40B4-BE49-F238E27FC236}">
                  <a16:creationId xmlns:a16="http://schemas.microsoft.com/office/drawing/2014/main" id="{2646F148-A4D4-5517-84B4-4FE841FB30D1}"/>
                </a:ext>
              </a:extLst>
            </p:cNvPr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086;p67">
              <a:extLst>
                <a:ext uri="{FF2B5EF4-FFF2-40B4-BE49-F238E27FC236}">
                  <a16:creationId xmlns:a16="http://schemas.microsoft.com/office/drawing/2014/main" id="{442D30B5-9E4B-1B03-AB31-0B6AC170F6A2}"/>
                </a:ext>
              </a:extLst>
            </p:cNvPr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087;p67">
              <a:extLst>
                <a:ext uri="{FF2B5EF4-FFF2-40B4-BE49-F238E27FC236}">
                  <a16:creationId xmlns:a16="http://schemas.microsoft.com/office/drawing/2014/main" id="{42382A71-0E7F-40E4-E1B0-1ECAE0FE8421}"/>
                </a:ext>
              </a:extLst>
            </p:cNvPr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088;p67">
              <a:extLst>
                <a:ext uri="{FF2B5EF4-FFF2-40B4-BE49-F238E27FC236}">
                  <a16:creationId xmlns:a16="http://schemas.microsoft.com/office/drawing/2014/main" id="{4A10FCCF-7FD9-C2E6-4743-AE7451CFFC72}"/>
                </a:ext>
              </a:extLst>
            </p:cNvPr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10027;p64">
            <a:extLst>
              <a:ext uri="{FF2B5EF4-FFF2-40B4-BE49-F238E27FC236}">
                <a16:creationId xmlns:a16="http://schemas.microsoft.com/office/drawing/2014/main" id="{A88B0E21-688E-14EB-C887-400BFDF0331B}"/>
              </a:ext>
            </a:extLst>
          </p:cNvPr>
          <p:cNvGrpSpPr/>
          <p:nvPr/>
        </p:nvGrpSpPr>
        <p:grpSpPr>
          <a:xfrm>
            <a:off x="1121431" y="3786560"/>
            <a:ext cx="370930" cy="370549"/>
            <a:chOff x="2497275" y="2744159"/>
            <a:chExt cx="370930" cy="370549"/>
          </a:xfrm>
          <a:solidFill>
            <a:srgbClr val="44546A"/>
          </a:solidFill>
        </p:grpSpPr>
        <p:sp>
          <p:nvSpPr>
            <p:cNvPr id="33" name="Google Shape;10028;p64">
              <a:extLst>
                <a:ext uri="{FF2B5EF4-FFF2-40B4-BE49-F238E27FC236}">
                  <a16:creationId xmlns:a16="http://schemas.microsoft.com/office/drawing/2014/main" id="{6783C6FF-6666-50C8-7E2C-E0A9B58609A6}"/>
                </a:ext>
              </a:extLst>
            </p:cNvPr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029;p64">
              <a:extLst>
                <a:ext uri="{FF2B5EF4-FFF2-40B4-BE49-F238E27FC236}">
                  <a16:creationId xmlns:a16="http://schemas.microsoft.com/office/drawing/2014/main" id="{91D5C0CC-EF8C-3660-5C6B-DD6CD6C3A720}"/>
                </a:ext>
              </a:extLst>
            </p:cNvPr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030;p64">
              <a:extLst>
                <a:ext uri="{FF2B5EF4-FFF2-40B4-BE49-F238E27FC236}">
                  <a16:creationId xmlns:a16="http://schemas.microsoft.com/office/drawing/2014/main" id="{0C9EAD4C-65B3-DDEE-D49F-E6B67A02D411}"/>
                </a:ext>
              </a:extLst>
            </p:cNvPr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031;p64">
              <a:extLst>
                <a:ext uri="{FF2B5EF4-FFF2-40B4-BE49-F238E27FC236}">
                  <a16:creationId xmlns:a16="http://schemas.microsoft.com/office/drawing/2014/main" id="{D1C9BD56-3914-EF23-D40B-9F44610DBA06}"/>
                </a:ext>
              </a:extLst>
            </p:cNvPr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032;p64">
              <a:extLst>
                <a:ext uri="{FF2B5EF4-FFF2-40B4-BE49-F238E27FC236}">
                  <a16:creationId xmlns:a16="http://schemas.microsoft.com/office/drawing/2014/main" id="{9CAB0E70-BCF9-657F-9116-EB231E3B0852}"/>
                </a:ext>
              </a:extLst>
            </p:cNvPr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033;p64">
              <a:extLst>
                <a:ext uri="{FF2B5EF4-FFF2-40B4-BE49-F238E27FC236}">
                  <a16:creationId xmlns:a16="http://schemas.microsoft.com/office/drawing/2014/main" id="{CBC31B6E-88F5-3C8C-B7A9-1F2024ABEB3B}"/>
                </a:ext>
              </a:extLst>
            </p:cNvPr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10784;p66">
            <a:extLst>
              <a:ext uri="{FF2B5EF4-FFF2-40B4-BE49-F238E27FC236}">
                <a16:creationId xmlns:a16="http://schemas.microsoft.com/office/drawing/2014/main" id="{14C8A58E-C225-8CB8-3B04-044E4481BD97}"/>
              </a:ext>
            </a:extLst>
          </p:cNvPr>
          <p:cNvGrpSpPr/>
          <p:nvPr/>
        </p:nvGrpSpPr>
        <p:grpSpPr>
          <a:xfrm>
            <a:off x="1170383" y="2157342"/>
            <a:ext cx="251660" cy="350166"/>
            <a:chOff x="910723" y="1508212"/>
            <a:chExt cx="251660" cy="350166"/>
          </a:xfrm>
          <a:solidFill>
            <a:srgbClr val="44546A"/>
          </a:solidFill>
        </p:grpSpPr>
        <p:sp>
          <p:nvSpPr>
            <p:cNvPr id="40" name="Google Shape;10785;p66">
              <a:extLst>
                <a:ext uri="{FF2B5EF4-FFF2-40B4-BE49-F238E27FC236}">
                  <a16:creationId xmlns:a16="http://schemas.microsoft.com/office/drawing/2014/main" id="{2C7B8DAC-AABC-E20A-5A1A-8C090609EA39}"/>
                </a:ext>
              </a:extLst>
            </p:cNvPr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786;p66">
              <a:extLst>
                <a:ext uri="{FF2B5EF4-FFF2-40B4-BE49-F238E27FC236}">
                  <a16:creationId xmlns:a16="http://schemas.microsoft.com/office/drawing/2014/main" id="{710A957B-10D8-94CC-C7E4-84BAC7DFB003}"/>
                </a:ext>
              </a:extLst>
            </p:cNvPr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787;p66">
              <a:extLst>
                <a:ext uri="{FF2B5EF4-FFF2-40B4-BE49-F238E27FC236}">
                  <a16:creationId xmlns:a16="http://schemas.microsoft.com/office/drawing/2014/main" id="{E78FE258-CA3A-B231-64F8-0B9059C44C12}"/>
                </a:ext>
              </a:extLst>
            </p:cNvPr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788;p66">
              <a:extLst>
                <a:ext uri="{FF2B5EF4-FFF2-40B4-BE49-F238E27FC236}">
                  <a16:creationId xmlns:a16="http://schemas.microsoft.com/office/drawing/2014/main" id="{C072E896-B6DF-04E0-B8CA-C5201F3E6A99}"/>
                </a:ext>
              </a:extLst>
            </p:cNvPr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789;p66">
              <a:extLst>
                <a:ext uri="{FF2B5EF4-FFF2-40B4-BE49-F238E27FC236}">
                  <a16:creationId xmlns:a16="http://schemas.microsoft.com/office/drawing/2014/main" id="{AC132D11-A060-45B0-B202-F1C8DFBAC30D}"/>
                </a:ext>
              </a:extLst>
            </p:cNvPr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790;p66">
              <a:extLst>
                <a:ext uri="{FF2B5EF4-FFF2-40B4-BE49-F238E27FC236}">
                  <a16:creationId xmlns:a16="http://schemas.microsoft.com/office/drawing/2014/main" id="{D319E191-D749-65BD-DC9D-0BD9E0C9B282}"/>
                </a:ext>
              </a:extLst>
            </p:cNvPr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791;p66">
              <a:extLst>
                <a:ext uri="{FF2B5EF4-FFF2-40B4-BE49-F238E27FC236}">
                  <a16:creationId xmlns:a16="http://schemas.microsoft.com/office/drawing/2014/main" id="{D4BA2EC0-FD1D-923F-2ABB-AE65A79F39D9}"/>
                </a:ext>
              </a:extLst>
            </p:cNvPr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792;p66">
              <a:extLst>
                <a:ext uri="{FF2B5EF4-FFF2-40B4-BE49-F238E27FC236}">
                  <a16:creationId xmlns:a16="http://schemas.microsoft.com/office/drawing/2014/main" id="{1DBC63EA-E950-0D2E-E0D2-A893D1B2E8F4}"/>
                </a:ext>
              </a:extLst>
            </p:cNvPr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793;p66">
              <a:extLst>
                <a:ext uri="{FF2B5EF4-FFF2-40B4-BE49-F238E27FC236}">
                  <a16:creationId xmlns:a16="http://schemas.microsoft.com/office/drawing/2014/main" id="{FC4F66A9-1CFE-04AF-1C4A-C519D1C51DCD}"/>
                </a:ext>
              </a:extLst>
            </p:cNvPr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794;p66">
              <a:extLst>
                <a:ext uri="{FF2B5EF4-FFF2-40B4-BE49-F238E27FC236}">
                  <a16:creationId xmlns:a16="http://schemas.microsoft.com/office/drawing/2014/main" id="{819D8ADF-177A-66BE-D501-3FC94E7CA3E6}"/>
                </a:ext>
              </a:extLst>
            </p:cNvPr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795;p66">
              <a:extLst>
                <a:ext uri="{FF2B5EF4-FFF2-40B4-BE49-F238E27FC236}">
                  <a16:creationId xmlns:a16="http://schemas.microsoft.com/office/drawing/2014/main" id="{C1C33937-5AF4-323E-48B2-A9C1F9DC841E}"/>
                </a:ext>
              </a:extLst>
            </p:cNvPr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796;p66">
              <a:extLst>
                <a:ext uri="{FF2B5EF4-FFF2-40B4-BE49-F238E27FC236}">
                  <a16:creationId xmlns:a16="http://schemas.microsoft.com/office/drawing/2014/main" id="{3F12E208-4849-2662-ED03-AE6D5C254000}"/>
                </a:ext>
              </a:extLst>
            </p:cNvPr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797;p66">
              <a:extLst>
                <a:ext uri="{FF2B5EF4-FFF2-40B4-BE49-F238E27FC236}">
                  <a16:creationId xmlns:a16="http://schemas.microsoft.com/office/drawing/2014/main" id="{96F3735F-64BC-9C76-018D-672A8DA842FE}"/>
                </a:ext>
              </a:extLst>
            </p:cNvPr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798;p66">
              <a:extLst>
                <a:ext uri="{FF2B5EF4-FFF2-40B4-BE49-F238E27FC236}">
                  <a16:creationId xmlns:a16="http://schemas.microsoft.com/office/drawing/2014/main" id="{51EDD1CE-BA41-1F8B-B6AD-881D1707C2D7}"/>
                </a:ext>
              </a:extLst>
            </p:cNvPr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799;p66">
              <a:extLst>
                <a:ext uri="{FF2B5EF4-FFF2-40B4-BE49-F238E27FC236}">
                  <a16:creationId xmlns:a16="http://schemas.microsoft.com/office/drawing/2014/main" id="{AE652567-1C6A-EF36-ADE1-BB2DD2F8124E}"/>
                </a:ext>
              </a:extLst>
            </p:cNvPr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800;p66">
              <a:extLst>
                <a:ext uri="{FF2B5EF4-FFF2-40B4-BE49-F238E27FC236}">
                  <a16:creationId xmlns:a16="http://schemas.microsoft.com/office/drawing/2014/main" id="{05E2F572-6773-356C-015F-C3900F7F07EA}"/>
                </a:ext>
              </a:extLst>
            </p:cNvPr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801;p66">
              <a:extLst>
                <a:ext uri="{FF2B5EF4-FFF2-40B4-BE49-F238E27FC236}">
                  <a16:creationId xmlns:a16="http://schemas.microsoft.com/office/drawing/2014/main" id="{F43DE47D-578E-96F1-3C97-BD10E41947A1}"/>
                </a:ext>
              </a:extLst>
            </p:cNvPr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1061;p33">
            <a:extLst>
              <a:ext uri="{FF2B5EF4-FFF2-40B4-BE49-F238E27FC236}">
                <a16:creationId xmlns:a16="http://schemas.microsoft.com/office/drawing/2014/main" id="{E1DEF109-2ACB-F723-EBEE-F23C56F2004A}"/>
              </a:ext>
            </a:extLst>
          </p:cNvPr>
          <p:cNvSpPr txBox="1">
            <a:spLocks/>
          </p:cNvSpPr>
          <p:nvPr/>
        </p:nvSpPr>
        <p:spPr>
          <a:xfrm>
            <a:off x="3048062" y="5436027"/>
            <a:ext cx="6394388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6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Conclusion et perspectives</a:t>
            </a:r>
          </a:p>
        </p:txBody>
      </p:sp>
      <p:sp>
        <p:nvSpPr>
          <p:cNvPr id="59" name="Google Shape;1065;p33">
            <a:extLst>
              <a:ext uri="{FF2B5EF4-FFF2-40B4-BE49-F238E27FC236}">
                <a16:creationId xmlns:a16="http://schemas.microsoft.com/office/drawing/2014/main" id="{9BD60659-B8D9-587F-CB97-72C465D5F094}"/>
              </a:ext>
            </a:extLst>
          </p:cNvPr>
          <p:cNvSpPr/>
          <p:nvPr/>
        </p:nvSpPr>
        <p:spPr>
          <a:xfrm>
            <a:off x="949460" y="5310578"/>
            <a:ext cx="687300" cy="687300"/>
          </a:xfrm>
          <a:prstGeom prst="ellipse">
            <a:avLst/>
          </a:prstGeom>
          <a:solidFill>
            <a:srgbClr val="3A3939">
              <a:alpha val="13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1069;p33">
            <a:extLst>
              <a:ext uri="{FF2B5EF4-FFF2-40B4-BE49-F238E27FC236}">
                <a16:creationId xmlns:a16="http://schemas.microsoft.com/office/drawing/2014/main" id="{7D2F69C3-6A2B-96AE-BB11-5AAF1A9B2303}"/>
              </a:ext>
            </a:extLst>
          </p:cNvPr>
          <p:cNvCxnSpPr>
            <a:cxnSpLocks/>
            <a:stCxn id="59" idx="6"/>
          </p:cNvCxnSpPr>
          <p:nvPr/>
        </p:nvCxnSpPr>
        <p:spPr>
          <a:xfrm>
            <a:off x="1636760" y="5654228"/>
            <a:ext cx="343800" cy="0"/>
          </a:xfrm>
          <a:prstGeom prst="straightConnector1">
            <a:avLst/>
          </a:prstGeom>
          <a:noFill/>
          <a:ln w="12700" cap="flat" cmpd="sng">
            <a:solidFill>
              <a:srgbClr val="44546A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1" name="Google Shape;1070;p33">
            <a:extLst>
              <a:ext uri="{FF2B5EF4-FFF2-40B4-BE49-F238E27FC236}">
                <a16:creationId xmlns:a16="http://schemas.microsoft.com/office/drawing/2014/main" id="{4DAEC36B-68E3-8FC4-E2AD-DC61281FBC2A}"/>
              </a:ext>
            </a:extLst>
          </p:cNvPr>
          <p:cNvSpPr/>
          <p:nvPr/>
        </p:nvSpPr>
        <p:spPr>
          <a:xfrm>
            <a:off x="894092" y="5458052"/>
            <a:ext cx="106" cy="954"/>
          </a:xfrm>
          <a:custGeom>
            <a:avLst/>
            <a:gdLst/>
            <a:ahLst/>
            <a:cxnLst/>
            <a:rect l="l" t="t" r="r" b="b"/>
            <a:pathLst>
              <a:path w="1" h="9" extrusionOk="0">
                <a:moveTo>
                  <a:pt x="1" y="9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0375;p65">
            <a:extLst>
              <a:ext uri="{FF2B5EF4-FFF2-40B4-BE49-F238E27FC236}">
                <a16:creationId xmlns:a16="http://schemas.microsoft.com/office/drawing/2014/main" id="{B2EE487C-BEC2-3EB4-059B-FDF67D8F1681}"/>
              </a:ext>
            </a:extLst>
          </p:cNvPr>
          <p:cNvSpPr/>
          <p:nvPr/>
        </p:nvSpPr>
        <p:spPr>
          <a:xfrm flipH="1">
            <a:off x="1083109" y="5474053"/>
            <a:ext cx="398230" cy="385173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4454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4574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 animBg="1"/>
      <p:bldP spid="14" grpId="0" animBg="1"/>
      <p:bldP spid="15" grpId="0" animBg="1"/>
      <p:bldP spid="19" grpId="0"/>
      <p:bldP spid="20" grpId="0" animBg="1"/>
      <p:bldP spid="22" grpId="0" animBg="1"/>
      <p:bldP spid="57" grpId="0"/>
      <p:bldP spid="59" grpId="0" animBg="1"/>
      <p:bldP spid="61" grpId="0" animBg="1"/>
      <p:bldP spid="6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FAF492DC-18E0-2AC7-D942-8046F31C40CA}"/>
              </a:ext>
            </a:extLst>
          </p:cNvPr>
          <p:cNvSpPr/>
          <p:nvPr/>
        </p:nvSpPr>
        <p:spPr>
          <a:xfrm>
            <a:off x="5227320" y="268101"/>
            <a:ext cx="1866900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3. BIRCH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3B6B5B88-05A5-C2AD-7D78-B6F02A4C83C2}"/>
              </a:ext>
            </a:extLst>
          </p:cNvPr>
          <p:cNvSpPr/>
          <p:nvPr/>
        </p:nvSpPr>
        <p:spPr>
          <a:xfrm>
            <a:off x="723900" y="1407291"/>
            <a:ext cx="7269480" cy="5103999"/>
          </a:xfrm>
          <a:prstGeom prst="roundRect">
            <a:avLst/>
          </a:prstGeom>
          <a:solidFill>
            <a:schemeClr val="bg1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4B4D1EFB-8041-650B-5362-D035EAE6C727}"/>
              </a:ext>
            </a:extLst>
          </p:cNvPr>
          <p:cNvSpPr/>
          <p:nvPr/>
        </p:nvSpPr>
        <p:spPr>
          <a:xfrm>
            <a:off x="2700021" y="1165991"/>
            <a:ext cx="328930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CHOIX DES FEATURES</a:t>
            </a:r>
          </a:p>
        </p:txBody>
      </p:sp>
      <p:sp>
        <p:nvSpPr>
          <p:cNvPr id="13" name="Rectangle : avec coins arrondis en diagonale 12">
            <a:extLst>
              <a:ext uri="{FF2B5EF4-FFF2-40B4-BE49-F238E27FC236}">
                <a16:creationId xmlns:a16="http://schemas.microsoft.com/office/drawing/2014/main" id="{37493134-34DE-3576-3577-237387560400}"/>
              </a:ext>
            </a:extLst>
          </p:cNvPr>
          <p:cNvSpPr/>
          <p:nvPr/>
        </p:nvSpPr>
        <p:spPr>
          <a:xfrm>
            <a:off x="1084186" y="1855936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customer_lat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4" name="Rectangle : avec coins arrondis en diagonale 13">
            <a:extLst>
              <a:ext uri="{FF2B5EF4-FFF2-40B4-BE49-F238E27FC236}">
                <a16:creationId xmlns:a16="http://schemas.microsoft.com/office/drawing/2014/main" id="{250E6058-9FFA-5BD3-4B54-74631D2F492D}"/>
              </a:ext>
            </a:extLst>
          </p:cNvPr>
          <p:cNvSpPr/>
          <p:nvPr/>
        </p:nvSpPr>
        <p:spPr>
          <a:xfrm>
            <a:off x="1084179" y="240637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customer_lng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5" name="Rectangle : avec coins arrondis en diagonale 14">
            <a:extLst>
              <a:ext uri="{FF2B5EF4-FFF2-40B4-BE49-F238E27FC236}">
                <a16:creationId xmlns:a16="http://schemas.microsoft.com/office/drawing/2014/main" id="{130BB20E-ECA1-B907-5CB2-E44A89E4B5F4}"/>
              </a:ext>
            </a:extLst>
          </p:cNvPr>
          <p:cNvSpPr/>
          <p:nvPr/>
        </p:nvSpPr>
        <p:spPr>
          <a:xfrm>
            <a:off x="1084178" y="2956822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orders_number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0" name="Rectangle : avec coins arrondis en diagonale 19">
            <a:extLst>
              <a:ext uri="{FF2B5EF4-FFF2-40B4-BE49-F238E27FC236}">
                <a16:creationId xmlns:a16="http://schemas.microsoft.com/office/drawing/2014/main" id="{737D0E2E-C659-244D-C593-E84F54B5571D}"/>
              </a:ext>
            </a:extLst>
          </p:cNvPr>
          <p:cNvSpPr/>
          <p:nvPr/>
        </p:nvSpPr>
        <p:spPr>
          <a:xfrm>
            <a:off x="1084178" y="3506811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first_purchase_date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3" name="Rectangle : avec coins arrondis en diagonale 22">
            <a:extLst>
              <a:ext uri="{FF2B5EF4-FFF2-40B4-BE49-F238E27FC236}">
                <a16:creationId xmlns:a16="http://schemas.microsoft.com/office/drawing/2014/main" id="{AAF44799-FB5D-7244-2D92-203A8CDEF6BD}"/>
              </a:ext>
            </a:extLst>
          </p:cNvPr>
          <p:cNvSpPr/>
          <p:nvPr/>
        </p:nvSpPr>
        <p:spPr>
          <a:xfrm>
            <a:off x="1084177" y="405407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last_purchase_date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5" name="Rectangle : avec coins arrondis en diagonale 24">
            <a:extLst>
              <a:ext uri="{FF2B5EF4-FFF2-40B4-BE49-F238E27FC236}">
                <a16:creationId xmlns:a16="http://schemas.microsoft.com/office/drawing/2014/main" id="{106E091A-84D4-6CEF-3D59-80C02F92F713}"/>
              </a:ext>
            </a:extLst>
          </p:cNvPr>
          <p:cNvSpPr/>
          <p:nvPr/>
        </p:nvSpPr>
        <p:spPr>
          <a:xfrm>
            <a:off x="1084176" y="4600855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recency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6" name="Rectangle : avec coins arrondis en diagonale 25">
            <a:extLst>
              <a:ext uri="{FF2B5EF4-FFF2-40B4-BE49-F238E27FC236}">
                <a16:creationId xmlns:a16="http://schemas.microsoft.com/office/drawing/2014/main" id="{948C7ECE-8388-C250-4766-0E59C989DEE3}"/>
              </a:ext>
            </a:extLst>
          </p:cNvPr>
          <p:cNvSpPr/>
          <p:nvPr/>
        </p:nvSpPr>
        <p:spPr>
          <a:xfrm>
            <a:off x="1084174" y="5149553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frequency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7" name="Rectangle : avec coins arrondis en diagonale 26">
            <a:extLst>
              <a:ext uri="{FF2B5EF4-FFF2-40B4-BE49-F238E27FC236}">
                <a16:creationId xmlns:a16="http://schemas.microsoft.com/office/drawing/2014/main" id="{E9452213-10F3-42A5-F78A-CDD5A5A3B5E6}"/>
              </a:ext>
            </a:extLst>
          </p:cNvPr>
          <p:cNvSpPr/>
          <p:nvPr/>
        </p:nvSpPr>
        <p:spPr>
          <a:xfrm>
            <a:off x="1084174" y="570124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avg_spent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8" name="Rectangle : avec coins arrondis en diagonale 27">
            <a:extLst>
              <a:ext uri="{FF2B5EF4-FFF2-40B4-BE49-F238E27FC236}">
                <a16:creationId xmlns:a16="http://schemas.microsoft.com/office/drawing/2014/main" id="{F0F81962-F630-5AEE-F080-E4D7E1B32570}"/>
              </a:ext>
            </a:extLst>
          </p:cNvPr>
          <p:cNvSpPr/>
          <p:nvPr/>
        </p:nvSpPr>
        <p:spPr>
          <a:xfrm>
            <a:off x="4645672" y="1847453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total_spent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9" name="Rectangle : avec coins arrondis en diagonale 28">
            <a:extLst>
              <a:ext uri="{FF2B5EF4-FFF2-40B4-BE49-F238E27FC236}">
                <a16:creationId xmlns:a16="http://schemas.microsoft.com/office/drawing/2014/main" id="{D4DE9C76-9090-45E6-DBC7-02463E21AB42}"/>
              </a:ext>
            </a:extLst>
          </p:cNvPr>
          <p:cNvSpPr/>
          <p:nvPr/>
        </p:nvSpPr>
        <p:spPr>
          <a:xfrm>
            <a:off x="4645665" y="2397896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preferred_payment_type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0" name="Rectangle : avec coins arrondis en diagonale 29">
            <a:extLst>
              <a:ext uri="{FF2B5EF4-FFF2-40B4-BE49-F238E27FC236}">
                <a16:creationId xmlns:a16="http://schemas.microsoft.com/office/drawing/2014/main" id="{FCD72B4C-432F-3D1A-E1DA-5CD1CE4801C4}"/>
              </a:ext>
            </a:extLst>
          </p:cNvPr>
          <p:cNvSpPr/>
          <p:nvPr/>
        </p:nvSpPr>
        <p:spPr>
          <a:xfrm>
            <a:off x="4645664" y="294833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700" i="1" dirty="0">
                <a:solidFill>
                  <a:srgbClr val="44546A"/>
                </a:solidFill>
                <a:latin typeface="Bahnschrift" panose="020B0502040204020203" pitchFamily="34" charset="0"/>
              </a:rPr>
              <a:t>avg_payment_installments</a:t>
            </a:r>
            <a:endParaRPr lang="fr-FR" sz="17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1" name="Rectangle : avec coins arrondis en diagonale 30">
            <a:extLst>
              <a:ext uri="{FF2B5EF4-FFF2-40B4-BE49-F238E27FC236}">
                <a16:creationId xmlns:a16="http://schemas.microsoft.com/office/drawing/2014/main" id="{805312A3-B61D-1845-5287-8E02CF20BF00}"/>
              </a:ext>
            </a:extLst>
          </p:cNvPr>
          <p:cNvSpPr/>
          <p:nvPr/>
        </p:nvSpPr>
        <p:spPr>
          <a:xfrm>
            <a:off x="4645664" y="3498328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shipping_fees_proportion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2" name="Rectangle : avec coins arrondis en diagonale 31">
            <a:extLst>
              <a:ext uri="{FF2B5EF4-FFF2-40B4-BE49-F238E27FC236}">
                <a16:creationId xmlns:a16="http://schemas.microsoft.com/office/drawing/2014/main" id="{7DD01684-206B-215B-ED87-D2AEE44E0342}"/>
              </a:ext>
            </a:extLst>
          </p:cNvPr>
          <p:cNvSpPr/>
          <p:nvPr/>
        </p:nvSpPr>
        <p:spPr>
          <a:xfrm>
            <a:off x="4645663" y="4045596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i="1" dirty="0">
                <a:solidFill>
                  <a:srgbClr val="44546A"/>
                </a:solidFill>
                <a:latin typeface="Bahnschrift" panose="020B0502040204020203" pitchFamily="34" charset="0"/>
              </a:rPr>
              <a:t>avg_customer_seller_distance_km</a:t>
            </a:r>
            <a:endParaRPr lang="fr-FR" sz="13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3" name="Rectangle : avec coins arrondis en diagonale 32">
            <a:extLst>
              <a:ext uri="{FF2B5EF4-FFF2-40B4-BE49-F238E27FC236}">
                <a16:creationId xmlns:a16="http://schemas.microsoft.com/office/drawing/2014/main" id="{155F7BAE-CCE6-B547-D518-EB3ED9542F8E}"/>
              </a:ext>
            </a:extLst>
          </p:cNvPr>
          <p:cNvSpPr/>
          <p:nvPr/>
        </p:nvSpPr>
        <p:spPr>
          <a:xfrm>
            <a:off x="4645662" y="4592372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avg_delivery_time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4" name="Rectangle : avec coins arrondis en diagonale 33">
            <a:extLst>
              <a:ext uri="{FF2B5EF4-FFF2-40B4-BE49-F238E27FC236}">
                <a16:creationId xmlns:a16="http://schemas.microsoft.com/office/drawing/2014/main" id="{8A2A6970-642D-895C-887D-0B5845E41290}"/>
              </a:ext>
            </a:extLst>
          </p:cNvPr>
          <p:cNvSpPr/>
          <p:nvPr/>
        </p:nvSpPr>
        <p:spPr>
          <a:xfrm>
            <a:off x="4645660" y="5141070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preferred_category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5" name="Rectangle : avec coins arrondis en diagonale 34">
            <a:extLst>
              <a:ext uri="{FF2B5EF4-FFF2-40B4-BE49-F238E27FC236}">
                <a16:creationId xmlns:a16="http://schemas.microsoft.com/office/drawing/2014/main" id="{F3CCE729-044B-BA19-BD49-5500EBB0BC62}"/>
              </a:ext>
            </a:extLst>
          </p:cNvPr>
          <p:cNvSpPr/>
          <p:nvPr/>
        </p:nvSpPr>
        <p:spPr>
          <a:xfrm>
            <a:off x="4645660" y="5692766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avg_review_score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6" name="Rectangle : avec coins arrondis en diagonale 35">
            <a:extLst>
              <a:ext uri="{FF2B5EF4-FFF2-40B4-BE49-F238E27FC236}">
                <a16:creationId xmlns:a16="http://schemas.microsoft.com/office/drawing/2014/main" id="{5241EC6F-7087-59DA-6E09-2B11B222BAEB}"/>
              </a:ext>
            </a:extLst>
          </p:cNvPr>
          <p:cNvSpPr/>
          <p:nvPr/>
        </p:nvSpPr>
        <p:spPr>
          <a:xfrm>
            <a:off x="1084520" y="295385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orders_number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7" name="Rectangle : avec coins arrondis en diagonale 36">
            <a:extLst>
              <a:ext uri="{FF2B5EF4-FFF2-40B4-BE49-F238E27FC236}">
                <a16:creationId xmlns:a16="http://schemas.microsoft.com/office/drawing/2014/main" id="{E9EEAB6E-BC56-CBDF-109F-4F66BC0BD910}"/>
              </a:ext>
            </a:extLst>
          </p:cNvPr>
          <p:cNvSpPr/>
          <p:nvPr/>
        </p:nvSpPr>
        <p:spPr>
          <a:xfrm>
            <a:off x="1084518" y="4597892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recency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8" name="Rectangle : avec coins arrondis en diagonale 37">
            <a:extLst>
              <a:ext uri="{FF2B5EF4-FFF2-40B4-BE49-F238E27FC236}">
                <a16:creationId xmlns:a16="http://schemas.microsoft.com/office/drawing/2014/main" id="{6E4460D7-7F91-4A20-D8D8-4B905229010E}"/>
              </a:ext>
            </a:extLst>
          </p:cNvPr>
          <p:cNvSpPr/>
          <p:nvPr/>
        </p:nvSpPr>
        <p:spPr>
          <a:xfrm>
            <a:off x="1084516" y="5146590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frequency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9" name="Rectangle : avec coins arrondis en diagonale 38">
            <a:extLst>
              <a:ext uri="{FF2B5EF4-FFF2-40B4-BE49-F238E27FC236}">
                <a16:creationId xmlns:a16="http://schemas.microsoft.com/office/drawing/2014/main" id="{7D4735D8-3245-956F-FC73-0723C23AB0DA}"/>
              </a:ext>
            </a:extLst>
          </p:cNvPr>
          <p:cNvSpPr/>
          <p:nvPr/>
        </p:nvSpPr>
        <p:spPr>
          <a:xfrm>
            <a:off x="4646014" y="1844490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total_spent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0" name="Rectangle : avec coins arrondis en diagonale 39">
            <a:extLst>
              <a:ext uri="{FF2B5EF4-FFF2-40B4-BE49-F238E27FC236}">
                <a16:creationId xmlns:a16="http://schemas.microsoft.com/office/drawing/2014/main" id="{029916C4-BA0E-BB89-D129-3461C7DDA03A}"/>
              </a:ext>
            </a:extLst>
          </p:cNvPr>
          <p:cNvSpPr/>
          <p:nvPr/>
        </p:nvSpPr>
        <p:spPr>
          <a:xfrm>
            <a:off x="4646004" y="458940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avg_delivery_time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1" name="Rectangle : avec coins arrondis en diagonale 40">
            <a:extLst>
              <a:ext uri="{FF2B5EF4-FFF2-40B4-BE49-F238E27FC236}">
                <a16:creationId xmlns:a16="http://schemas.microsoft.com/office/drawing/2014/main" id="{82D209D8-A6A5-3C51-E5E9-0E18751A0C3C}"/>
              </a:ext>
            </a:extLst>
          </p:cNvPr>
          <p:cNvSpPr/>
          <p:nvPr/>
        </p:nvSpPr>
        <p:spPr>
          <a:xfrm>
            <a:off x="4646002" y="5689803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avg_review_score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2" name="Rectangle : avec coins arrondis en diagonale 41">
            <a:extLst>
              <a:ext uri="{FF2B5EF4-FFF2-40B4-BE49-F238E27FC236}">
                <a16:creationId xmlns:a16="http://schemas.microsoft.com/office/drawing/2014/main" id="{D72A8FBA-E23D-B7FD-51A5-FADF9D9BA8B5}"/>
              </a:ext>
            </a:extLst>
          </p:cNvPr>
          <p:cNvSpPr/>
          <p:nvPr/>
        </p:nvSpPr>
        <p:spPr>
          <a:xfrm>
            <a:off x="1084178" y="3501715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first_purchase_date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3" name="Rectangle : avec coins arrondis en diagonale 42">
            <a:extLst>
              <a:ext uri="{FF2B5EF4-FFF2-40B4-BE49-F238E27FC236}">
                <a16:creationId xmlns:a16="http://schemas.microsoft.com/office/drawing/2014/main" id="{42F2DD62-4DD8-E81B-6427-7422C552DEAA}"/>
              </a:ext>
            </a:extLst>
          </p:cNvPr>
          <p:cNvSpPr/>
          <p:nvPr/>
        </p:nvSpPr>
        <p:spPr>
          <a:xfrm>
            <a:off x="1084177" y="4048983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last_purchase_date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4" name="Rectangle : avec coins arrondis en diagonale 43">
            <a:extLst>
              <a:ext uri="{FF2B5EF4-FFF2-40B4-BE49-F238E27FC236}">
                <a16:creationId xmlns:a16="http://schemas.microsoft.com/office/drawing/2014/main" id="{BC955AD8-B32D-428F-4844-064F511CDFB1}"/>
              </a:ext>
            </a:extLst>
          </p:cNvPr>
          <p:cNvSpPr/>
          <p:nvPr/>
        </p:nvSpPr>
        <p:spPr>
          <a:xfrm>
            <a:off x="1084174" y="5696153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avg_spent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5" name="Rectangle : avec coins arrondis en diagonale 44">
            <a:extLst>
              <a:ext uri="{FF2B5EF4-FFF2-40B4-BE49-F238E27FC236}">
                <a16:creationId xmlns:a16="http://schemas.microsoft.com/office/drawing/2014/main" id="{650A2FF4-BFF2-6E46-DDC9-B1CB43B90BEE}"/>
              </a:ext>
            </a:extLst>
          </p:cNvPr>
          <p:cNvSpPr/>
          <p:nvPr/>
        </p:nvSpPr>
        <p:spPr>
          <a:xfrm>
            <a:off x="4645665" y="2392800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preferred_payment_type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6" name="Rectangle : avec coins arrondis en diagonale 45">
            <a:extLst>
              <a:ext uri="{FF2B5EF4-FFF2-40B4-BE49-F238E27FC236}">
                <a16:creationId xmlns:a16="http://schemas.microsoft.com/office/drawing/2014/main" id="{2630C486-CA5B-9ADA-562C-8A1973536F05}"/>
              </a:ext>
            </a:extLst>
          </p:cNvPr>
          <p:cNvSpPr/>
          <p:nvPr/>
        </p:nvSpPr>
        <p:spPr>
          <a:xfrm>
            <a:off x="4645664" y="2943243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700" i="1" dirty="0">
                <a:solidFill>
                  <a:srgbClr val="44546A"/>
                </a:solidFill>
                <a:latin typeface="Bahnschrift" panose="020B0502040204020203" pitchFamily="34" charset="0"/>
              </a:rPr>
              <a:t>avg_payment_installments</a:t>
            </a:r>
            <a:endParaRPr lang="fr-FR" sz="17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7" name="Rectangle : avec coins arrondis en diagonale 46">
            <a:extLst>
              <a:ext uri="{FF2B5EF4-FFF2-40B4-BE49-F238E27FC236}">
                <a16:creationId xmlns:a16="http://schemas.microsoft.com/office/drawing/2014/main" id="{458023FC-05B8-79FC-0974-0050C1556C6C}"/>
              </a:ext>
            </a:extLst>
          </p:cNvPr>
          <p:cNvSpPr/>
          <p:nvPr/>
        </p:nvSpPr>
        <p:spPr>
          <a:xfrm>
            <a:off x="4645663" y="4040500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i="1" dirty="0">
                <a:solidFill>
                  <a:srgbClr val="44546A"/>
                </a:solidFill>
                <a:latin typeface="Bahnschrift" panose="020B0502040204020203" pitchFamily="34" charset="0"/>
              </a:rPr>
              <a:t>avg_customer_seller_distance_km</a:t>
            </a:r>
            <a:endParaRPr lang="fr-FR" sz="13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8" name="Flèche : droite 47">
            <a:extLst>
              <a:ext uri="{FF2B5EF4-FFF2-40B4-BE49-F238E27FC236}">
                <a16:creationId xmlns:a16="http://schemas.microsoft.com/office/drawing/2014/main" id="{AA2145C3-5AF4-B254-E628-B7B4C9808B52}"/>
              </a:ext>
            </a:extLst>
          </p:cNvPr>
          <p:cNvSpPr/>
          <p:nvPr/>
        </p:nvSpPr>
        <p:spPr>
          <a:xfrm>
            <a:off x="8174684" y="3243115"/>
            <a:ext cx="1269468" cy="979512"/>
          </a:xfrm>
          <a:prstGeom prst="rightArrow">
            <a:avLst/>
          </a:prstGeom>
          <a:solidFill>
            <a:srgbClr val="BEBADA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ACP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9" name="Rectangle : avec coins arrondis en diagonale 48">
            <a:extLst>
              <a:ext uri="{FF2B5EF4-FFF2-40B4-BE49-F238E27FC236}">
                <a16:creationId xmlns:a16="http://schemas.microsoft.com/office/drawing/2014/main" id="{9A49CF4E-4836-0A6C-BDFF-E7FD0E45B038}"/>
              </a:ext>
            </a:extLst>
          </p:cNvPr>
          <p:cNvSpPr/>
          <p:nvPr/>
        </p:nvSpPr>
        <p:spPr>
          <a:xfrm>
            <a:off x="9625456" y="1563776"/>
            <a:ext cx="2128516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COMPOSANTE 1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50" name="Rectangle : avec coins arrondis en diagonale 49">
            <a:extLst>
              <a:ext uri="{FF2B5EF4-FFF2-40B4-BE49-F238E27FC236}">
                <a16:creationId xmlns:a16="http://schemas.microsoft.com/office/drawing/2014/main" id="{BE90ADE7-79ED-398F-3215-5F666A28780A}"/>
              </a:ext>
            </a:extLst>
          </p:cNvPr>
          <p:cNvSpPr/>
          <p:nvPr/>
        </p:nvSpPr>
        <p:spPr>
          <a:xfrm>
            <a:off x="9625456" y="2175468"/>
            <a:ext cx="2128516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COMPOSANTE 2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51" name="Rectangle : avec coins arrondis en diagonale 50">
            <a:extLst>
              <a:ext uri="{FF2B5EF4-FFF2-40B4-BE49-F238E27FC236}">
                <a16:creationId xmlns:a16="http://schemas.microsoft.com/office/drawing/2014/main" id="{75B5A4D6-8B5F-2C89-F886-D1D389D97EC8}"/>
              </a:ext>
            </a:extLst>
          </p:cNvPr>
          <p:cNvSpPr/>
          <p:nvPr/>
        </p:nvSpPr>
        <p:spPr>
          <a:xfrm>
            <a:off x="9625456" y="2787160"/>
            <a:ext cx="2128516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COMPOSANTE 3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52" name="Rectangle : avec coins arrondis en diagonale 51">
            <a:extLst>
              <a:ext uri="{FF2B5EF4-FFF2-40B4-BE49-F238E27FC236}">
                <a16:creationId xmlns:a16="http://schemas.microsoft.com/office/drawing/2014/main" id="{2974A8B9-7236-E169-4313-9EBDD900638B}"/>
              </a:ext>
            </a:extLst>
          </p:cNvPr>
          <p:cNvSpPr/>
          <p:nvPr/>
        </p:nvSpPr>
        <p:spPr>
          <a:xfrm>
            <a:off x="9625456" y="3398852"/>
            <a:ext cx="2128516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COMPOSANTE 4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53" name="Rectangle : avec coins arrondis en diagonale 52">
            <a:extLst>
              <a:ext uri="{FF2B5EF4-FFF2-40B4-BE49-F238E27FC236}">
                <a16:creationId xmlns:a16="http://schemas.microsoft.com/office/drawing/2014/main" id="{8BF34B31-598C-3616-9572-1168E25C3933}"/>
              </a:ext>
            </a:extLst>
          </p:cNvPr>
          <p:cNvSpPr/>
          <p:nvPr/>
        </p:nvSpPr>
        <p:spPr>
          <a:xfrm>
            <a:off x="9625456" y="4007200"/>
            <a:ext cx="2128516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COMPOSANTE 5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54" name="Rectangle : avec coins arrondis en diagonale 53">
            <a:extLst>
              <a:ext uri="{FF2B5EF4-FFF2-40B4-BE49-F238E27FC236}">
                <a16:creationId xmlns:a16="http://schemas.microsoft.com/office/drawing/2014/main" id="{3FC14422-6D62-C7AC-7800-7AAE39CF1AAF}"/>
              </a:ext>
            </a:extLst>
          </p:cNvPr>
          <p:cNvSpPr/>
          <p:nvPr/>
        </p:nvSpPr>
        <p:spPr>
          <a:xfrm>
            <a:off x="9625456" y="4618892"/>
            <a:ext cx="2128516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COMPOSANTE 6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55" name="Rectangle : avec coins arrondis en diagonale 54">
            <a:extLst>
              <a:ext uri="{FF2B5EF4-FFF2-40B4-BE49-F238E27FC236}">
                <a16:creationId xmlns:a16="http://schemas.microsoft.com/office/drawing/2014/main" id="{7D7E0394-0ADD-53A7-C8C5-E8B14A732DD1}"/>
              </a:ext>
            </a:extLst>
          </p:cNvPr>
          <p:cNvSpPr/>
          <p:nvPr/>
        </p:nvSpPr>
        <p:spPr>
          <a:xfrm>
            <a:off x="9625456" y="5230584"/>
            <a:ext cx="2128516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COMPOSANTE 7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56" name="Rectangle : avec coins arrondis en diagonale 55">
            <a:extLst>
              <a:ext uri="{FF2B5EF4-FFF2-40B4-BE49-F238E27FC236}">
                <a16:creationId xmlns:a16="http://schemas.microsoft.com/office/drawing/2014/main" id="{E5E0158D-B67E-E51B-0E7E-E03153D646F7}"/>
              </a:ext>
            </a:extLst>
          </p:cNvPr>
          <p:cNvSpPr/>
          <p:nvPr/>
        </p:nvSpPr>
        <p:spPr>
          <a:xfrm>
            <a:off x="9625456" y="5842276"/>
            <a:ext cx="2128516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solidFill>
                  <a:srgbClr val="44546A"/>
                </a:solidFill>
                <a:latin typeface="Bahnschrift" panose="020B0502040204020203" pitchFamily="34" charset="0"/>
              </a:rPr>
              <a:t>COMPOSANTE 8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17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2" grpId="0" animBg="1"/>
      <p:bldP spid="33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218B17A1-C9F6-08EA-0A62-8E3FBCC2ED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14792"/>
          <a:stretch/>
        </p:blipFill>
        <p:spPr>
          <a:xfrm>
            <a:off x="7094220" y="1560797"/>
            <a:ext cx="4318677" cy="2298363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B048E1EE-C038-7714-10F7-3435A7DD30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7" t="17444" r="4745" b="3909"/>
          <a:stretch/>
        </p:blipFill>
        <p:spPr>
          <a:xfrm>
            <a:off x="7985760" y="3900598"/>
            <a:ext cx="2794300" cy="264418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C2B8617-2C55-5F2B-A38B-51B3230D8E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11"/>
          <a:stretch/>
        </p:blipFill>
        <p:spPr>
          <a:xfrm>
            <a:off x="909020" y="1523035"/>
            <a:ext cx="5049820" cy="49365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AFC6F5FF-C06A-8F5F-BE69-EA6FC3FE652F}"/>
              </a:ext>
            </a:extLst>
          </p:cNvPr>
          <p:cNvSpPr/>
          <p:nvPr/>
        </p:nvSpPr>
        <p:spPr>
          <a:xfrm>
            <a:off x="678180" y="1196341"/>
            <a:ext cx="5699760" cy="5405120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87E3C60B-5EB1-7FBA-5A05-4644D9552820}"/>
              </a:ext>
            </a:extLst>
          </p:cNvPr>
          <p:cNvSpPr/>
          <p:nvPr/>
        </p:nvSpPr>
        <p:spPr>
          <a:xfrm>
            <a:off x="6812280" y="1196341"/>
            <a:ext cx="4838700" cy="5405120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5420DD2-085C-F390-ED76-4E153E2D1C77}"/>
              </a:ext>
            </a:extLst>
          </p:cNvPr>
          <p:cNvSpPr txBox="1"/>
          <p:nvPr/>
        </p:nvSpPr>
        <p:spPr>
          <a:xfrm rot="16200000">
            <a:off x="6417135" y="2565138"/>
            <a:ext cx="1137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Individus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FAF492DC-18E0-2AC7-D942-8046F31C40CA}"/>
              </a:ext>
            </a:extLst>
          </p:cNvPr>
          <p:cNvSpPr/>
          <p:nvPr/>
        </p:nvSpPr>
        <p:spPr>
          <a:xfrm>
            <a:off x="5227320" y="268101"/>
            <a:ext cx="1866900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3. BIRCH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25284B1E-9CCD-1584-61C6-6002FDEDD0FC}"/>
              </a:ext>
            </a:extLst>
          </p:cNvPr>
          <p:cNvSpPr/>
          <p:nvPr/>
        </p:nvSpPr>
        <p:spPr>
          <a:xfrm>
            <a:off x="2514600" y="955041"/>
            <a:ext cx="2001932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PROJECTION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1FB4051C-4A05-5B52-DA5F-0BC652E11350}"/>
              </a:ext>
            </a:extLst>
          </p:cNvPr>
          <p:cNvSpPr/>
          <p:nvPr/>
        </p:nvSpPr>
        <p:spPr>
          <a:xfrm>
            <a:off x="8178387" y="955041"/>
            <a:ext cx="2085753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RÉPARTITION</a:t>
            </a:r>
          </a:p>
        </p:txBody>
      </p:sp>
    </p:spTree>
    <p:extLst>
      <p:ext uri="{BB962C8B-B14F-4D97-AF65-F5344CB8AC3E}">
        <p14:creationId xmlns:p14="http://schemas.microsoft.com/office/powerpoint/2010/main" val="2436582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6" grpId="0" animBg="1"/>
      <p:bldP spid="18" grpId="0"/>
      <p:bldP spid="15" grpId="0" animBg="1"/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5FD1B9FB-D434-D7AF-D8F2-0E06D3323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365" y="1670424"/>
            <a:ext cx="5224229" cy="353876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C79E825-3DBC-D532-88F4-A9ABE7B4C0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571" y="1659150"/>
            <a:ext cx="5357108" cy="353876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04B07EE6-71D7-9EC1-D640-1635D6AEE398}"/>
              </a:ext>
            </a:extLst>
          </p:cNvPr>
          <p:cNvSpPr/>
          <p:nvPr/>
        </p:nvSpPr>
        <p:spPr>
          <a:xfrm>
            <a:off x="4164775" y="268101"/>
            <a:ext cx="4293425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4. BISECTINGKMEANS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AFC6F5FF-C06A-8F5F-BE69-EA6FC3FE652F}"/>
              </a:ext>
            </a:extLst>
          </p:cNvPr>
          <p:cNvSpPr/>
          <p:nvPr/>
        </p:nvSpPr>
        <p:spPr>
          <a:xfrm>
            <a:off x="603250" y="1280567"/>
            <a:ext cx="11245850" cy="4119749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42F7602C-1043-5973-4189-A494019BEDEA}"/>
              </a:ext>
            </a:extLst>
          </p:cNvPr>
          <p:cNvSpPr/>
          <p:nvPr/>
        </p:nvSpPr>
        <p:spPr>
          <a:xfrm>
            <a:off x="2652103" y="3434134"/>
            <a:ext cx="721854" cy="721854"/>
          </a:xfrm>
          <a:prstGeom prst="ellipse">
            <a:avLst/>
          </a:prstGeom>
          <a:noFill/>
          <a:ln w="57150">
            <a:solidFill>
              <a:srgbClr val="FB807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9A293B9B-367F-1B37-50B4-B0973362BCBF}"/>
              </a:ext>
            </a:extLst>
          </p:cNvPr>
          <p:cNvSpPr/>
          <p:nvPr/>
        </p:nvSpPr>
        <p:spPr>
          <a:xfrm>
            <a:off x="8265358" y="3340441"/>
            <a:ext cx="721854" cy="721854"/>
          </a:xfrm>
          <a:prstGeom prst="ellipse">
            <a:avLst/>
          </a:prstGeom>
          <a:noFill/>
          <a:ln w="57150">
            <a:solidFill>
              <a:srgbClr val="FB807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842661DE-E383-31BC-03EE-5A5B4F4584A2}"/>
              </a:ext>
            </a:extLst>
          </p:cNvPr>
          <p:cNvSpPr/>
          <p:nvPr/>
        </p:nvSpPr>
        <p:spPr>
          <a:xfrm>
            <a:off x="603436" y="5765409"/>
            <a:ext cx="11245850" cy="824490"/>
          </a:xfrm>
          <a:prstGeom prst="roundRect">
            <a:avLst>
              <a:gd name="adj" fmla="val 50000"/>
            </a:avLst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 : avec coins arrondis en diagonale 26">
            <a:extLst>
              <a:ext uri="{FF2B5EF4-FFF2-40B4-BE49-F238E27FC236}">
                <a16:creationId xmlns:a16="http://schemas.microsoft.com/office/drawing/2014/main" id="{3D85AD45-DB97-ACC5-C195-C8609E4311EA}"/>
              </a:ext>
            </a:extLst>
          </p:cNvPr>
          <p:cNvSpPr/>
          <p:nvPr/>
        </p:nvSpPr>
        <p:spPr>
          <a:xfrm>
            <a:off x="1140814" y="6112200"/>
            <a:ext cx="2762425" cy="34770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DD3C7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Répartition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6" name="Rectangle : avec coins arrondis en diagonale 35">
            <a:extLst>
              <a:ext uri="{FF2B5EF4-FFF2-40B4-BE49-F238E27FC236}">
                <a16:creationId xmlns:a16="http://schemas.microsoft.com/office/drawing/2014/main" id="{D895043D-7D6B-5810-1044-F291F5F3DB98}"/>
              </a:ext>
            </a:extLst>
          </p:cNvPr>
          <p:cNvSpPr/>
          <p:nvPr/>
        </p:nvSpPr>
        <p:spPr>
          <a:xfrm>
            <a:off x="4821466" y="6112200"/>
            <a:ext cx="2762425" cy="34770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Nombre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7" name="Rectangle : avec coins arrondis en diagonale 36">
            <a:extLst>
              <a:ext uri="{FF2B5EF4-FFF2-40B4-BE49-F238E27FC236}">
                <a16:creationId xmlns:a16="http://schemas.microsoft.com/office/drawing/2014/main" id="{06BFFE6F-C004-90A2-0EFC-404ED453EE92}"/>
              </a:ext>
            </a:extLst>
          </p:cNvPr>
          <p:cNvSpPr/>
          <p:nvPr/>
        </p:nvSpPr>
        <p:spPr>
          <a:xfrm>
            <a:off x="8511538" y="6112200"/>
            <a:ext cx="2762425" cy="34770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FDB46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Scores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D8F008C2-4049-43DB-7A25-A3BA8FF84171}"/>
              </a:ext>
            </a:extLst>
          </p:cNvPr>
          <p:cNvSpPr/>
          <p:nvPr/>
        </p:nvSpPr>
        <p:spPr>
          <a:xfrm>
            <a:off x="4454335" y="1039267"/>
            <a:ext cx="3485705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NOMBRE DE CLUSTERS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B448FDA7-BEAF-A00D-41A2-50B6A743B424}"/>
              </a:ext>
            </a:extLst>
          </p:cNvPr>
          <p:cNvSpPr/>
          <p:nvPr/>
        </p:nvSpPr>
        <p:spPr>
          <a:xfrm>
            <a:off x="4782311" y="5524109"/>
            <a:ext cx="284531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AUTRES CRITÈRES</a:t>
            </a:r>
          </a:p>
        </p:txBody>
      </p:sp>
    </p:spTree>
    <p:extLst>
      <p:ext uri="{BB962C8B-B14F-4D97-AF65-F5344CB8AC3E}">
        <p14:creationId xmlns:p14="http://schemas.microsoft.com/office/powerpoint/2010/main" val="3678881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  <p:bldP spid="24" grpId="0" animBg="1"/>
      <p:bldP spid="25" grpId="0" animBg="1"/>
      <p:bldP spid="27" grpId="0" animBg="1"/>
      <p:bldP spid="36" grpId="0" animBg="1"/>
      <p:bldP spid="37" grpId="0" animBg="1"/>
      <p:bldP spid="14" grpId="0" animBg="1"/>
      <p:bldP spid="1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 22">
            <a:extLst>
              <a:ext uri="{FF2B5EF4-FFF2-40B4-BE49-F238E27FC236}">
                <a16:creationId xmlns:a16="http://schemas.microsoft.com/office/drawing/2014/main" id="{B6C5689F-0F34-DE4D-8883-81AD32DA3C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8" t="13927" r="9037" b="6755"/>
          <a:stretch/>
        </p:blipFill>
        <p:spPr>
          <a:xfrm>
            <a:off x="8017197" y="3898901"/>
            <a:ext cx="2550799" cy="2623767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BB0F5B07-808E-EE23-933A-F71BEBE88C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6" t="15667"/>
          <a:stretch/>
        </p:blipFill>
        <p:spPr>
          <a:xfrm>
            <a:off x="7155195" y="1641260"/>
            <a:ext cx="4274805" cy="2263472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5534FB6-F6D8-F8FB-6A42-B289B16599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6"/>
          <a:stretch/>
        </p:blipFill>
        <p:spPr>
          <a:xfrm>
            <a:off x="967410" y="1460501"/>
            <a:ext cx="5051778" cy="49631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AFC6F5FF-C06A-8F5F-BE69-EA6FC3FE652F}"/>
              </a:ext>
            </a:extLst>
          </p:cNvPr>
          <p:cNvSpPr/>
          <p:nvPr/>
        </p:nvSpPr>
        <p:spPr>
          <a:xfrm>
            <a:off x="678180" y="1196341"/>
            <a:ext cx="5699760" cy="5405120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87E3C60B-5EB1-7FBA-5A05-4644D9552820}"/>
              </a:ext>
            </a:extLst>
          </p:cNvPr>
          <p:cNvSpPr/>
          <p:nvPr/>
        </p:nvSpPr>
        <p:spPr>
          <a:xfrm>
            <a:off x="6812280" y="1196341"/>
            <a:ext cx="4838700" cy="5405120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5420DD2-085C-F390-ED76-4E153E2D1C77}"/>
              </a:ext>
            </a:extLst>
          </p:cNvPr>
          <p:cNvSpPr txBox="1"/>
          <p:nvPr/>
        </p:nvSpPr>
        <p:spPr>
          <a:xfrm rot="16200000">
            <a:off x="6417135" y="2565138"/>
            <a:ext cx="1137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Individus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208797E0-2FE3-E058-952A-C7167B76D947}"/>
              </a:ext>
            </a:extLst>
          </p:cNvPr>
          <p:cNvSpPr/>
          <p:nvPr/>
        </p:nvSpPr>
        <p:spPr>
          <a:xfrm>
            <a:off x="4164775" y="268101"/>
            <a:ext cx="4293425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4. BISECTINGKMEANS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658F8D9C-2A00-6B22-CE86-8F5929D684B2}"/>
              </a:ext>
            </a:extLst>
          </p:cNvPr>
          <p:cNvSpPr/>
          <p:nvPr/>
        </p:nvSpPr>
        <p:spPr>
          <a:xfrm>
            <a:off x="2514600" y="955041"/>
            <a:ext cx="2001932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PROJECTION</a:t>
            </a: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4D9EC02B-3CD8-DBA6-7441-43DFCC716B80}"/>
              </a:ext>
            </a:extLst>
          </p:cNvPr>
          <p:cNvSpPr/>
          <p:nvPr/>
        </p:nvSpPr>
        <p:spPr>
          <a:xfrm>
            <a:off x="8178387" y="955041"/>
            <a:ext cx="2085753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RÉPARTITION</a:t>
            </a:r>
          </a:p>
        </p:txBody>
      </p:sp>
    </p:spTree>
    <p:extLst>
      <p:ext uri="{BB962C8B-B14F-4D97-AF65-F5344CB8AC3E}">
        <p14:creationId xmlns:p14="http://schemas.microsoft.com/office/powerpoint/2010/main" val="547800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6" grpId="0" animBg="1"/>
      <p:bldP spid="18" grpId="0"/>
      <p:bldP spid="24" grpId="0" animBg="1"/>
      <p:bldP spid="2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78D98BF7-FB8E-3633-F01A-8737BDC9D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586" y="2211642"/>
            <a:ext cx="4651265" cy="342944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E7B56B9-4BDD-46BE-F756-A046E0411D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24" y="1880059"/>
            <a:ext cx="5556563" cy="40926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AFC6F5FF-C06A-8F5F-BE69-EA6FC3FE652F}"/>
              </a:ext>
            </a:extLst>
          </p:cNvPr>
          <p:cNvSpPr/>
          <p:nvPr/>
        </p:nvSpPr>
        <p:spPr>
          <a:xfrm>
            <a:off x="678180" y="1455421"/>
            <a:ext cx="5699760" cy="4685435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87E3C60B-5EB1-7FBA-5A05-4644D9552820}"/>
              </a:ext>
            </a:extLst>
          </p:cNvPr>
          <p:cNvSpPr/>
          <p:nvPr/>
        </p:nvSpPr>
        <p:spPr>
          <a:xfrm>
            <a:off x="6872886" y="1820317"/>
            <a:ext cx="4838700" cy="4061459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3FB5C222-3643-3968-1DFF-21758BC08EC6}"/>
              </a:ext>
            </a:extLst>
          </p:cNvPr>
          <p:cNvSpPr/>
          <p:nvPr/>
        </p:nvSpPr>
        <p:spPr>
          <a:xfrm>
            <a:off x="4164775" y="268101"/>
            <a:ext cx="4293425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4. BISECTINGKMEANS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4264BD4C-A4BC-E7EB-3692-8B5586445B29}"/>
              </a:ext>
            </a:extLst>
          </p:cNvPr>
          <p:cNvSpPr/>
          <p:nvPr/>
        </p:nvSpPr>
        <p:spPr>
          <a:xfrm>
            <a:off x="2451100" y="1219201"/>
            <a:ext cx="2151377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SILHOUET</a:t>
            </a:r>
            <a:r>
              <a:rPr lang="fr-FR" sz="8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 </a:t>
            </a:r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TES</a:t>
            </a:r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79EE44DF-CFCA-8D30-5A5E-080EDFD1A83C}"/>
              </a:ext>
            </a:extLst>
          </p:cNvPr>
          <p:cNvSpPr/>
          <p:nvPr/>
        </p:nvSpPr>
        <p:spPr>
          <a:xfrm>
            <a:off x="8374380" y="1579017"/>
            <a:ext cx="1831192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DISTANCES</a:t>
            </a:r>
          </a:p>
        </p:txBody>
      </p:sp>
    </p:spTree>
    <p:extLst>
      <p:ext uri="{BB962C8B-B14F-4D97-AF65-F5344CB8AC3E}">
        <p14:creationId xmlns:p14="http://schemas.microsoft.com/office/powerpoint/2010/main" val="855024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6" grpId="0" animBg="1"/>
      <p:bldP spid="18" grpId="0" animBg="1"/>
      <p:bldP spid="2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03E6CF11-37A5-AB1E-06ED-42BF50457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540" y="1632744"/>
            <a:ext cx="10535366" cy="218487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AFC6F5FF-C06A-8F5F-BE69-EA6FC3FE652F}"/>
              </a:ext>
            </a:extLst>
          </p:cNvPr>
          <p:cNvSpPr/>
          <p:nvPr/>
        </p:nvSpPr>
        <p:spPr>
          <a:xfrm>
            <a:off x="678180" y="1257301"/>
            <a:ext cx="11026140" cy="2727959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F09F04E4-3C04-1C14-2D0C-913E5CF91C9B}"/>
              </a:ext>
            </a:extLst>
          </p:cNvPr>
          <p:cNvSpPr/>
          <p:nvPr/>
        </p:nvSpPr>
        <p:spPr>
          <a:xfrm>
            <a:off x="5250179" y="1016000"/>
            <a:ext cx="1874521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MÉTRIQUES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3FB5C222-3643-3968-1DFF-21758BC08EC6}"/>
              </a:ext>
            </a:extLst>
          </p:cNvPr>
          <p:cNvSpPr/>
          <p:nvPr/>
        </p:nvSpPr>
        <p:spPr>
          <a:xfrm>
            <a:off x="4434840" y="268101"/>
            <a:ext cx="3718560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CHOIX DU MODÈLE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FCD1C801-434F-371D-41E5-42BAAB2482F8}"/>
              </a:ext>
            </a:extLst>
          </p:cNvPr>
          <p:cNvSpPr/>
          <p:nvPr/>
        </p:nvSpPr>
        <p:spPr>
          <a:xfrm>
            <a:off x="678180" y="4359009"/>
            <a:ext cx="11026140" cy="824490"/>
          </a:xfrm>
          <a:prstGeom prst="roundRect">
            <a:avLst>
              <a:gd name="adj" fmla="val 50000"/>
            </a:avLst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2F6FCC30-D562-6EF7-1D1F-511AAF4DFBEE}"/>
              </a:ext>
            </a:extLst>
          </p:cNvPr>
          <p:cNvSpPr/>
          <p:nvPr/>
        </p:nvSpPr>
        <p:spPr>
          <a:xfrm>
            <a:off x="4762500" y="4117709"/>
            <a:ext cx="287274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AUTRES CRITÈRES</a:t>
            </a:r>
          </a:p>
        </p:txBody>
      </p:sp>
      <p:sp>
        <p:nvSpPr>
          <p:cNvPr id="18" name="Rectangle : avec coins arrondis en diagonale 17">
            <a:extLst>
              <a:ext uri="{FF2B5EF4-FFF2-40B4-BE49-F238E27FC236}">
                <a16:creationId xmlns:a16="http://schemas.microsoft.com/office/drawing/2014/main" id="{5E843399-B44A-2DF7-BF24-AD6DCC68518C}"/>
              </a:ext>
            </a:extLst>
          </p:cNvPr>
          <p:cNvSpPr/>
          <p:nvPr/>
        </p:nvSpPr>
        <p:spPr>
          <a:xfrm>
            <a:off x="1156054" y="4718052"/>
            <a:ext cx="2762425" cy="34770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DD3C7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Répartition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9" name="Rectangle : avec coins arrondis en diagonale 18">
            <a:extLst>
              <a:ext uri="{FF2B5EF4-FFF2-40B4-BE49-F238E27FC236}">
                <a16:creationId xmlns:a16="http://schemas.microsoft.com/office/drawing/2014/main" id="{B7F717FC-F744-DEDD-1E1D-9AA38970D9BD}"/>
              </a:ext>
            </a:extLst>
          </p:cNvPr>
          <p:cNvSpPr/>
          <p:nvPr/>
        </p:nvSpPr>
        <p:spPr>
          <a:xfrm>
            <a:off x="4836706" y="4718052"/>
            <a:ext cx="2762425" cy="34770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Nombre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0" name="Rectangle : avec coins arrondis en diagonale 19">
            <a:extLst>
              <a:ext uri="{FF2B5EF4-FFF2-40B4-BE49-F238E27FC236}">
                <a16:creationId xmlns:a16="http://schemas.microsoft.com/office/drawing/2014/main" id="{90F4B122-3721-91F1-1AB9-EF97F8C3F556}"/>
              </a:ext>
            </a:extLst>
          </p:cNvPr>
          <p:cNvSpPr/>
          <p:nvPr/>
        </p:nvSpPr>
        <p:spPr>
          <a:xfrm>
            <a:off x="8526778" y="4718052"/>
            <a:ext cx="2762425" cy="34770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FDB46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Chevauchement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4D83E919-319F-CE6D-710F-2E63B0127AF9}"/>
              </a:ext>
            </a:extLst>
          </p:cNvPr>
          <p:cNvSpPr/>
          <p:nvPr/>
        </p:nvSpPr>
        <p:spPr>
          <a:xfrm>
            <a:off x="4434840" y="5567288"/>
            <a:ext cx="3589020" cy="1115452"/>
          </a:xfrm>
          <a:prstGeom prst="roundRect">
            <a:avLst>
              <a:gd name="adj" fmla="val 50000"/>
            </a:avLst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DCED21AB-1A64-464F-FB49-08345B74806E}"/>
              </a:ext>
            </a:extLst>
          </p:cNvPr>
          <p:cNvSpPr/>
          <p:nvPr/>
        </p:nvSpPr>
        <p:spPr>
          <a:xfrm>
            <a:off x="4846320" y="5325989"/>
            <a:ext cx="272034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MODÈLE RETENU</a:t>
            </a:r>
          </a:p>
        </p:txBody>
      </p:sp>
      <p:sp>
        <p:nvSpPr>
          <p:cNvPr id="26" name="Rectangle : avec coins arrondis en diagonale 25">
            <a:extLst>
              <a:ext uri="{FF2B5EF4-FFF2-40B4-BE49-F238E27FC236}">
                <a16:creationId xmlns:a16="http://schemas.microsoft.com/office/drawing/2014/main" id="{2A058908-E782-24B2-B5E2-8BB3F27ADAD2}"/>
              </a:ext>
            </a:extLst>
          </p:cNvPr>
          <p:cNvSpPr/>
          <p:nvPr/>
        </p:nvSpPr>
        <p:spPr>
          <a:xfrm>
            <a:off x="4846320" y="5915269"/>
            <a:ext cx="2720340" cy="60034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BisectingKMeans</a:t>
            </a:r>
            <a:endParaRPr lang="fr-FR" sz="24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593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13" grpId="0" animBg="1"/>
      <p:bldP spid="14" grpId="0" animBg="1"/>
      <p:bldP spid="18" grpId="0" animBg="1"/>
      <p:bldP spid="19" grpId="0" animBg="1"/>
      <p:bldP spid="20" grpId="0" animBg="1"/>
      <p:bldP spid="23" grpId="0" animBg="1"/>
      <p:bldP spid="24" grpId="0" animBg="1"/>
      <p:bldP spid="2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 : avec coins arrondis en diagonale 44">
            <a:extLst>
              <a:ext uri="{FF2B5EF4-FFF2-40B4-BE49-F238E27FC236}">
                <a16:creationId xmlns:a16="http://schemas.microsoft.com/office/drawing/2014/main" id="{9DEFDAB5-6FAA-EDA2-066C-58594FEE6994}"/>
              </a:ext>
            </a:extLst>
          </p:cNvPr>
          <p:cNvSpPr/>
          <p:nvPr/>
        </p:nvSpPr>
        <p:spPr>
          <a:xfrm>
            <a:off x="7978345" y="1329741"/>
            <a:ext cx="2738622" cy="5064855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Scores ARI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8" name="Rectangle : avec coins arrondis en diagonale 27">
            <a:extLst>
              <a:ext uri="{FF2B5EF4-FFF2-40B4-BE49-F238E27FC236}">
                <a16:creationId xmlns:a16="http://schemas.microsoft.com/office/drawing/2014/main" id="{E431937D-EF46-86A2-E77A-93096E66B13D}"/>
              </a:ext>
            </a:extLst>
          </p:cNvPr>
          <p:cNvSpPr/>
          <p:nvPr/>
        </p:nvSpPr>
        <p:spPr>
          <a:xfrm>
            <a:off x="2278379" y="1592580"/>
            <a:ext cx="3337560" cy="2190699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1</a:t>
            </a:r>
            <a:r>
              <a:rPr lang="fr-FR" sz="2400" baseline="30000" dirty="0">
                <a:solidFill>
                  <a:srgbClr val="44546A"/>
                </a:solidFill>
                <a:latin typeface="Bahnschrift" panose="020B0502040204020203" pitchFamily="34" charset="0"/>
              </a:rPr>
              <a:t>er</a:t>
            </a:r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 run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7" name="Rectangle : avec coins arrondis en diagonale 16">
            <a:extLst>
              <a:ext uri="{FF2B5EF4-FFF2-40B4-BE49-F238E27FC236}">
                <a16:creationId xmlns:a16="http://schemas.microsoft.com/office/drawing/2014/main" id="{0550EF62-4478-74BB-C726-89892603F257}"/>
              </a:ext>
            </a:extLst>
          </p:cNvPr>
          <p:cNvSpPr/>
          <p:nvPr/>
        </p:nvSpPr>
        <p:spPr>
          <a:xfrm>
            <a:off x="2278379" y="3926599"/>
            <a:ext cx="3337560" cy="2190699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8DD3C7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Itérations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3FB5C222-3643-3968-1DFF-21758BC08EC6}"/>
              </a:ext>
            </a:extLst>
          </p:cNvPr>
          <p:cNvSpPr/>
          <p:nvPr/>
        </p:nvSpPr>
        <p:spPr>
          <a:xfrm>
            <a:off x="3368040" y="397641"/>
            <a:ext cx="5737860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STABILITÉ À L’INITIALISATION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Rectangle : avec coins arrondis en diagonale 2">
            <a:extLst>
              <a:ext uri="{FF2B5EF4-FFF2-40B4-BE49-F238E27FC236}">
                <a16:creationId xmlns:a16="http://schemas.microsoft.com/office/drawing/2014/main" id="{CDA08458-3E35-9956-639C-A9E57FCF8962}"/>
              </a:ext>
            </a:extLst>
          </p:cNvPr>
          <p:cNvSpPr/>
          <p:nvPr/>
        </p:nvSpPr>
        <p:spPr>
          <a:xfrm>
            <a:off x="2423161" y="2044853"/>
            <a:ext cx="2994660" cy="73063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BisectingKMeans</a:t>
            </a:r>
          </a:p>
          <a:p>
            <a:pPr algn="ctr"/>
            <a:r>
              <a:rPr lang="fr-FR" sz="1600" b="0" u="sng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Avec</a:t>
            </a:r>
            <a:r>
              <a:rPr lang="fr-FR" sz="1600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 Random State</a:t>
            </a:r>
          </a:p>
        </p:txBody>
      </p:sp>
      <p:sp>
        <p:nvSpPr>
          <p:cNvPr id="12" name="Rectangle : avec coins arrondis en diagonale 11">
            <a:extLst>
              <a:ext uri="{FF2B5EF4-FFF2-40B4-BE49-F238E27FC236}">
                <a16:creationId xmlns:a16="http://schemas.microsoft.com/office/drawing/2014/main" id="{65AAE7BF-0E9F-ED08-614D-352943A657B1}"/>
              </a:ext>
            </a:extLst>
          </p:cNvPr>
          <p:cNvSpPr/>
          <p:nvPr/>
        </p:nvSpPr>
        <p:spPr>
          <a:xfrm>
            <a:off x="2423162" y="2915486"/>
            <a:ext cx="2994660" cy="73063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Clusters</a:t>
            </a:r>
            <a:b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</a:br>
            <a:r>
              <a:rPr lang="fr-FR" sz="1600" u="sng" dirty="0">
                <a:solidFill>
                  <a:srgbClr val="44546A"/>
                </a:solidFill>
                <a:latin typeface="Bahnschrift" panose="020B0502040204020203" pitchFamily="34" charset="0"/>
              </a:rPr>
              <a:t>Avec</a:t>
            </a:r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 Random State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5" name="Rectangle : avec coins arrondis en diagonale 14">
            <a:extLst>
              <a:ext uri="{FF2B5EF4-FFF2-40B4-BE49-F238E27FC236}">
                <a16:creationId xmlns:a16="http://schemas.microsoft.com/office/drawing/2014/main" id="{7DB1D965-C592-2CC8-E250-3111872F2993}"/>
              </a:ext>
            </a:extLst>
          </p:cNvPr>
          <p:cNvSpPr/>
          <p:nvPr/>
        </p:nvSpPr>
        <p:spPr>
          <a:xfrm>
            <a:off x="2423161" y="4395406"/>
            <a:ext cx="2994660" cy="73063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BisectingKMeans</a:t>
            </a:r>
          </a:p>
          <a:p>
            <a:pPr algn="ctr"/>
            <a:r>
              <a:rPr lang="fr-FR" sz="1600" b="0" u="sng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Sans</a:t>
            </a:r>
            <a:r>
              <a:rPr lang="fr-FR" sz="1600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 Random State</a:t>
            </a:r>
          </a:p>
        </p:txBody>
      </p:sp>
      <p:sp>
        <p:nvSpPr>
          <p:cNvPr id="16" name="Rectangle : avec coins arrondis en diagonale 15">
            <a:extLst>
              <a:ext uri="{FF2B5EF4-FFF2-40B4-BE49-F238E27FC236}">
                <a16:creationId xmlns:a16="http://schemas.microsoft.com/office/drawing/2014/main" id="{A8F9EAA2-3FB3-DCC6-0F32-6F49FF1895F5}"/>
              </a:ext>
            </a:extLst>
          </p:cNvPr>
          <p:cNvSpPr/>
          <p:nvPr/>
        </p:nvSpPr>
        <p:spPr>
          <a:xfrm>
            <a:off x="2423161" y="5266039"/>
            <a:ext cx="2994660" cy="73063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Clusters</a:t>
            </a:r>
          </a:p>
          <a:p>
            <a:pPr algn="ctr"/>
            <a:r>
              <a:rPr lang="fr-FR" sz="1600" b="0" u="sng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Sans</a:t>
            </a:r>
            <a:r>
              <a:rPr lang="fr-FR" sz="1600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 Random State</a:t>
            </a:r>
          </a:p>
        </p:txBody>
      </p:sp>
      <p:sp>
        <p:nvSpPr>
          <p:cNvPr id="27" name="Flèche : en arc 26">
            <a:extLst>
              <a:ext uri="{FF2B5EF4-FFF2-40B4-BE49-F238E27FC236}">
                <a16:creationId xmlns:a16="http://schemas.microsoft.com/office/drawing/2014/main" id="{BB97A8C2-38A7-95D6-D8D2-CF97D36E3364}"/>
              </a:ext>
            </a:extLst>
          </p:cNvPr>
          <p:cNvSpPr/>
          <p:nvPr/>
        </p:nvSpPr>
        <p:spPr>
          <a:xfrm rot="16200000" flipV="1">
            <a:off x="4004308" y="3150866"/>
            <a:ext cx="2948939" cy="2606043"/>
          </a:xfrm>
          <a:prstGeom prst="circularArrow">
            <a:avLst/>
          </a:prstGeom>
          <a:solidFill>
            <a:srgbClr val="D9D9D9"/>
          </a:solidFill>
          <a:ln w="6350">
            <a:solidFill>
              <a:srgbClr val="44546A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0D6BE29B-7219-CB93-C62B-0E131A36595A}"/>
              </a:ext>
            </a:extLst>
          </p:cNvPr>
          <p:cNvSpPr txBox="1"/>
          <p:nvPr/>
        </p:nvSpPr>
        <p:spPr>
          <a:xfrm>
            <a:off x="5760721" y="4175947"/>
            <a:ext cx="1356154" cy="5847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Adjusted Rand Index</a:t>
            </a:r>
          </a:p>
        </p:txBody>
      </p:sp>
      <p:sp>
        <p:nvSpPr>
          <p:cNvPr id="30" name="Flèche : droite 29">
            <a:extLst>
              <a:ext uri="{FF2B5EF4-FFF2-40B4-BE49-F238E27FC236}">
                <a16:creationId xmlns:a16="http://schemas.microsoft.com/office/drawing/2014/main" id="{35FED765-4736-6893-70E7-587CDF83B48B}"/>
              </a:ext>
            </a:extLst>
          </p:cNvPr>
          <p:cNvSpPr/>
          <p:nvPr/>
        </p:nvSpPr>
        <p:spPr>
          <a:xfrm rot="5400000">
            <a:off x="3785822" y="2630099"/>
            <a:ext cx="313769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>
            <a:outerShdw blurRad="38100" dist="12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Flèche : droite 30">
            <a:extLst>
              <a:ext uri="{FF2B5EF4-FFF2-40B4-BE49-F238E27FC236}">
                <a16:creationId xmlns:a16="http://schemas.microsoft.com/office/drawing/2014/main" id="{ACE218C5-C27F-2271-66C5-87149B91C1CA}"/>
              </a:ext>
            </a:extLst>
          </p:cNvPr>
          <p:cNvSpPr/>
          <p:nvPr/>
        </p:nvSpPr>
        <p:spPr>
          <a:xfrm rot="5400000">
            <a:off x="3763606" y="4979084"/>
            <a:ext cx="313769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>
            <a:outerShdw blurRad="38100" dist="12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 : avec coins arrondis en diagonale 31">
            <a:extLst>
              <a:ext uri="{FF2B5EF4-FFF2-40B4-BE49-F238E27FC236}">
                <a16:creationId xmlns:a16="http://schemas.microsoft.com/office/drawing/2014/main" id="{98E17B0C-76DE-ADD6-4516-FEDB1C43D254}"/>
              </a:ext>
            </a:extLst>
          </p:cNvPr>
          <p:cNvSpPr/>
          <p:nvPr/>
        </p:nvSpPr>
        <p:spPr>
          <a:xfrm>
            <a:off x="8165033" y="1843089"/>
            <a:ext cx="2354580" cy="304802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Itération 1 : 0,835</a:t>
            </a:r>
            <a:endParaRPr lang="fr-FR" sz="20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3" name="Rectangle : avec coins arrondis en diagonale 32">
            <a:extLst>
              <a:ext uri="{FF2B5EF4-FFF2-40B4-BE49-F238E27FC236}">
                <a16:creationId xmlns:a16="http://schemas.microsoft.com/office/drawing/2014/main" id="{9CBA99F4-4C06-E014-6E11-01EB28153135}"/>
              </a:ext>
            </a:extLst>
          </p:cNvPr>
          <p:cNvSpPr/>
          <p:nvPr/>
        </p:nvSpPr>
        <p:spPr>
          <a:xfrm>
            <a:off x="8165033" y="2298110"/>
            <a:ext cx="2354580" cy="304802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FDB46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Itération 2 : 0,801</a:t>
            </a:r>
            <a:endParaRPr lang="fr-FR" sz="20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4" name="Rectangle : avec coins arrondis en diagonale 33">
            <a:extLst>
              <a:ext uri="{FF2B5EF4-FFF2-40B4-BE49-F238E27FC236}">
                <a16:creationId xmlns:a16="http://schemas.microsoft.com/office/drawing/2014/main" id="{C6B9BB85-5153-57ED-A64C-D40F7F9AB9EE}"/>
              </a:ext>
            </a:extLst>
          </p:cNvPr>
          <p:cNvSpPr/>
          <p:nvPr/>
        </p:nvSpPr>
        <p:spPr>
          <a:xfrm>
            <a:off x="8165033" y="2753131"/>
            <a:ext cx="2354580" cy="304802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Itération 3 : 0,839</a:t>
            </a:r>
            <a:endParaRPr lang="fr-FR" sz="20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5" name="Rectangle : avec coins arrondis en diagonale 34">
            <a:extLst>
              <a:ext uri="{FF2B5EF4-FFF2-40B4-BE49-F238E27FC236}">
                <a16:creationId xmlns:a16="http://schemas.microsoft.com/office/drawing/2014/main" id="{0F908219-61E6-9934-E22C-83FD48A2FF1A}"/>
              </a:ext>
            </a:extLst>
          </p:cNvPr>
          <p:cNvSpPr/>
          <p:nvPr/>
        </p:nvSpPr>
        <p:spPr>
          <a:xfrm>
            <a:off x="8165033" y="3208152"/>
            <a:ext cx="2354580" cy="304802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Itération 4 : 0,983</a:t>
            </a:r>
            <a:endParaRPr lang="fr-FR" sz="20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6" name="Rectangle : avec coins arrondis en diagonale 35">
            <a:extLst>
              <a:ext uri="{FF2B5EF4-FFF2-40B4-BE49-F238E27FC236}">
                <a16:creationId xmlns:a16="http://schemas.microsoft.com/office/drawing/2014/main" id="{FCDBFF43-F2E4-9A0C-A924-FA6B7CB0E076}"/>
              </a:ext>
            </a:extLst>
          </p:cNvPr>
          <p:cNvSpPr/>
          <p:nvPr/>
        </p:nvSpPr>
        <p:spPr>
          <a:xfrm>
            <a:off x="8165033" y="3663173"/>
            <a:ext cx="2354580" cy="304802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Itération 5 : 0,876</a:t>
            </a:r>
            <a:endParaRPr lang="fr-FR" sz="20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7" name="Rectangle : avec coins arrondis en diagonale 36">
            <a:extLst>
              <a:ext uri="{FF2B5EF4-FFF2-40B4-BE49-F238E27FC236}">
                <a16:creationId xmlns:a16="http://schemas.microsoft.com/office/drawing/2014/main" id="{5ABCA283-9553-5DCF-72B2-A48FD7DFD4C8}"/>
              </a:ext>
            </a:extLst>
          </p:cNvPr>
          <p:cNvSpPr/>
          <p:nvPr/>
        </p:nvSpPr>
        <p:spPr>
          <a:xfrm>
            <a:off x="8165033" y="4118194"/>
            <a:ext cx="2354580" cy="304802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Itération 6 : 0,840</a:t>
            </a:r>
            <a:endParaRPr lang="fr-FR" sz="20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8" name="Rectangle : avec coins arrondis en diagonale 37">
            <a:extLst>
              <a:ext uri="{FF2B5EF4-FFF2-40B4-BE49-F238E27FC236}">
                <a16:creationId xmlns:a16="http://schemas.microsoft.com/office/drawing/2014/main" id="{00DCAC37-1A21-D9A0-7A55-51CB510B9BED}"/>
              </a:ext>
            </a:extLst>
          </p:cNvPr>
          <p:cNvSpPr/>
          <p:nvPr/>
        </p:nvSpPr>
        <p:spPr>
          <a:xfrm>
            <a:off x="8165033" y="4573215"/>
            <a:ext cx="2354580" cy="304802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Itération 7 : 0,855</a:t>
            </a:r>
            <a:endParaRPr lang="fr-FR" sz="20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9" name="Rectangle : avec coins arrondis en diagonale 38">
            <a:extLst>
              <a:ext uri="{FF2B5EF4-FFF2-40B4-BE49-F238E27FC236}">
                <a16:creationId xmlns:a16="http://schemas.microsoft.com/office/drawing/2014/main" id="{776CF457-C2FB-222A-2033-97380C6B94CF}"/>
              </a:ext>
            </a:extLst>
          </p:cNvPr>
          <p:cNvSpPr/>
          <p:nvPr/>
        </p:nvSpPr>
        <p:spPr>
          <a:xfrm>
            <a:off x="8165033" y="5028236"/>
            <a:ext cx="2354580" cy="304802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Itération 8 : 0,883</a:t>
            </a:r>
            <a:endParaRPr lang="fr-FR" sz="20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0" name="Rectangle : avec coins arrondis en diagonale 39">
            <a:extLst>
              <a:ext uri="{FF2B5EF4-FFF2-40B4-BE49-F238E27FC236}">
                <a16:creationId xmlns:a16="http://schemas.microsoft.com/office/drawing/2014/main" id="{F8844A40-1223-9483-7B9A-F972C49B56CE}"/>
              </a:ext>
            </a:extLst>
          </p:cNvPr>
          <p:cNvSpPr/>
          <p:nvPr/>
        </p:nvSpPr>
        <p:spPr>
          <a:xfrm>
            <a:off x="8165033" y="5483257"/>
            <a:ext cx="2354580" cy="304802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Itération 9 : 0,858</a:t>
            </a:r>
            <a:endParaRPr lang="fr-FR" sz="20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1" name="Rectangle : avec coins arrondis en diagonale 40">
            <a:extLst>
              <a:ext uri="{FF2B5EF4-FFF2-40B4-BE49-F238E27FC236}">
                <a16:creationId xmlns:a16="http://schemas.microsoft.com/office/drawing/2014/main" id="{ED5A8C45-1A46-333F-CF60-F55EB9955B60}"/>
              </a:ext>
            </a:extLst>
          </p:cNvPr>
          <p:cNvSpPr/>
          <p:nvPr/>
        </p:nvSpPr>
        <p:spPr>
          <a:xfrm>
            <a:off x="8165033" y="5938278"/>
            <a:ext cx="2354580" cy="304802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44546A"/>
                </a:solidFill>
                <a:latin typeface="Bahnschrift" panose="020B0502040204020203" pitchFamily="34" charset="0"/>
              </a:rPr>
              <a:t>Itération 10 : 0,843</a:t>
            </a:r>
            <a:endParaRPr lang="fr-FR" sz="20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6" name="Flèche : droite 45">
            <a:extLst>
              <a:ext uri="{FF2B5EF4-FFF2-40B4-BE49-F238E27FC236}">
                <a16:creationId xmlns:a16="http://schemas.microsoft.com/office/drawing/2014/main" id="{823578FE-A669-2CF5-C40A-2906A3171771}"/>
              </a:ext>
            </a:extLst>
          </p:cNvPr>
          <p:cNvSpPr/>
          <p:nvPr/>
        </p:nvSpPr>
        <p:spPr>
          <a:xfrm>
            <a:off x="7230575" y="4223350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 : avec coins arrondis en diagonale 46">
            <a:extLst>
              <a:ext uri="{FF2B5EF4-FFF2-40B4-BE49-F238E27FC236}">
                <a16:creationId xmlns:a16="http://schemas.microsoft.com/office/drawing/2014/main" id="{F2349DCE-F285-424E-E751-3D68F4E15DE6}"/>
              </a:ext>
            </a:extLst>
          </p:cNvPr>
          <p:cNvSpPr/>
          <p:nvPr/>
        </p:nvSpPr>
        <p:spPr>
          <a:xfrm rot="16200000">
            <a:off x="-349067" y="3636200"/>
            <a:ext cx="4524717" cy="437478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init='k-</a:t>
            </a:r>
            <a:r>
              <a:rPr lang="fr-FR" sz="2400" dirty="0" err="1">
                <a:solidFill>
                  <a:srgbClr val="44546A"/>
                </a:solidFill>
                <a:latin typeface="Bahnschrift" panose="020B0502040204020203" pitchFamily="34" charset="0"/>
              </a:rPr>
              <a:t>means</a:t>
            </a:r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++'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18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5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25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5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25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28" grpId="0" animBg="1"/>
      <p:bldP spid="17" grpId="0" animBg="1"/>
      <p:bldP spid="3" grpId="0" animBg="1"/>
      <p:bldP spid="12" grpId="0" animBg="1"/>
      <p:bldP spid="15" grpId="0" animBg="1"/>
      <p:bldP spid="16" grpId="0" animBg="1"/>
      <p:bldP spid="27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6" grpId="0" animBg="1"/>
      <p:bldP spid="4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15C51AE-C9C3-F846-A9CB-4CED7408B72B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3A2724-D9DF-4AD5-6054-60506145982D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BDB6BE3-87A0-6DB9-AFF0-EFC75D1AA55D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36633-87D2-B0BF-D296-0B465E407612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CDE80-C07C-4857-CAF9-C5E870E1D457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85EC8A-B3B8-8AEB-BECA-94D494AB8201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BAD0DA1-8885-AEBC-4756-8F129B2D4526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3FB5C222-3643-3968-1DFF-21758BC08EC6}"/>
              </a:ext>
            </a:extLst>
          </p:cNvPr>
          <p:cNvSpPr/>
          <p:nvPr/>
        </p:nvSpPr>
        <p:spPr>
          <a:xfrm>
            <a:off x="4337050" y="160151"/>
            <a:ext cx="3663950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INTERPRÉTATIONS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B0CF652B-2AAC-DA0B-5806-54432D9AE0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37"/>
          <a:stretch/>
        </p:blipFill>
        <p:spPr>
          <a:xfrm>
            <a:off x="1324483" y="1385624"/>
            <a:ext cx="4111118" cy="2178302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72BCC2F8-4CC5-8A16-9609-9EF57D1215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6"/>
          <a:stretch/>
        </p:blipFill>
        <p:spPr>
          <a:xfrm>
            <a:off x="6883828" y="1385624"/>
            <a:ext cx="4107084" cy="217565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8373FFF5-BF2F-CC22-1C9A-B0331FBD828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56"/>
          <a:stretch/>
        </p:blipFill>
        <p:spPr>
          <a:xfrm>
            <a:off x="1366794" y="4320816"/>
            <a:ext cx="4107084" cy="217295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68BC0AED-4D28-8A1A-B2F7-C63B7D6A59E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47"/>
          <a:stretch/>
        </p:blipFill>
        <p:spPr>
          <a:xfrm>
            <a:off x="6883600" y="4377907"/>
            <a:ext cx="4116805" cy="2172955"/>
          </a:xfrm>
          <a:prstGeom prst="rect">
            <a:avLst/>
          </a:prstGeom>
        </p:spPr>
      </p:pic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01F9FEAD-07BF-E5E7-C462-872BBEBC50CD}"/>
              </a:ext>
            </a:extLst>
          </p:cNvPr>
          <p:cNvSpPr/>
          <p:nvPr/>
        </p:nvSpPr>
        <p:spPr>
          <a:xfrm>
            <a:off x="1183286" y="1134517"/>
            <a:ext cx="4487264" cy="2553257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AFCC9857-695D-0BA3-F4FF-5CCD76A7C1B2}"/>
              </a:ext>
            </a:extLst>
          </p:cNvPr>
          <p:cNvSpPr/>
          <p:nvPr/>
        </p:nvSpPr>
        <p:spPr>
          <a:xfrm>
            <a:off x="2489846" y="893217"/>
            <a:ext cx="1831192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RÉCENCE</a:t>
            </a:r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65A4E0E9-FA04-7EAD-E0F3-E2ECD778CC44}"/>
              </a:ext>
            </a:extLst>
          </p:cNvPr>
          <p:cNvSpPr/>
          <p:nvPr/>
        </p:nvSpPr>
        <p:spPr>
          <a:xfrm>
            <a:off x="6716218" y="1134517"/>
            <a:ext cx="4487264" cy="2553257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050D8C0D-ED9F-E86B-D3F6-2CC5C443EA65}"/>
              </a:ext>
            </a:extLst>
          </p:cNvPr>
          <p:cNvSpPr/>
          <p:nvPr/>
        </p:nvSpPr>
        <p:spPr>
          <a:xfrm>
            <a:off x="7981950" y="884734"/>
            <a:ext cx="194945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FRÉQUENCE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D37F82BE-A740-E7CB-A0C2-D4D4CDFF4743}"/>
              </a:ext>
            </a:extLst>
          </p:cNvPr>
          <p:cNvSpPr/>
          <p:nvPr/>
        </p:nvSpPr>
        <p:spPr>
          <a:xfrm>
            <a:off x="1183286" y="4058274"/>
            <a:ext cx="4487264" cy="2553257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D2101EEF-3BC7-1E2A-0857-2952B2ADA6FB}"/>
              </a:ext>
            </a:extLst>
          </p:cNvPr>
          <p:cNvSpPr/>
          <p:nvPr/>
        </p:nvSpPr>
        <p:spPr>
          <a:xfrm>
            <a:off x="2522480" y="3813795"/>
            <a:ext cx="1831192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MONTANT</a:t>
            </a:r>
          </a:p>
        </p:txBody>
      </p:sp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49638EBC-2DDE-0863-ACE3-D6BDA6CB9916}"/>
              </a:ext>
            </a:extLst>
          </p:cNvPr>
          <p:cNvSpPr/>
          <p:nvPr/>
        </p:nvSpPr>
        <p:spPr>
          <a:xfrm>
            <a:off x="6716218" y="4058274"/>
            <a:ext cx="4487264" cy="2553257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A80BA550-2321-78DF-B025-8CC58A619AC5}"/>
              </a:ext>
            </a:extLst>
          </p:cNvPr>
          <p:cNvSpPr/>
          <p:nvPr/>
        </p:nvSpPr>
        <p:spPr>
          <a:xfrm>
            <a:off x="7727950" y="3819867"/>
            <a:ext cx="241300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FRAIS DE PORT</a:t>
            </a:r>
          </a:p>
        </p:txBody>
      </p:sp>
    </p:spTree>
    <p:extLst>
      <p:ext uri="{BB962C8B-B14F-4D97-AF65-F5344CB8AC3E}">
        <p14:creationId xmlns:p14="http://schemas.microsoft.com/office/powerpoint/2010/main" val="910223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7" grpId="0" animBg="1"/>
      <p:bldP spid="22" grpId="0" animBg="1"/>
      <p:bldP spid="28" grpId="0" animBg="1"/>
      <p:bldP spid="24" grpId="0" animBg="1"/>
      <p:bldP spid="29" grpId="0" animBg="1"/>
      <p:bldP spid="2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A3F4710-E18F-0A0C-E04F-B2B8093ABC5B}"/>
              </a:ext>
            </a:extLst>
          </p:cNvPr>
          <p:cNvSpPr/>
          <p:nvPr/>
        </p:nvSpPr>
        <p:spPr>
          <a:xfrm>
            <a:off x="4337050" y="160151"/>
            <a:ext cx="3663950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INTERPRÉTATIONS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8374CD4-DBFA-5C77-3D8A-3D22450F0E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84"/>
          <a:stretch/>
        </p:blipFill>
        <p:spPr>
          <a:xfrm>
            <a:off x="1344746" y="1388517"/>
            <a:ext cx="4111118" cy="218513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5872AD1-E315-4C0C-8F7B-7015E81700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84"/>
          <a:stretch/>
        </p:blipFill>
        <p:spPr>
          <a:xfrm>
            <a:off x="6880732" y="1375816"/>
            <a:ext cx="4111117" cy="218513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43D9872-770F-911C-1485-EB1B627A1B2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77"/>
          <a:stretch/>
        </p:blipFill>
        <p:spPr>
          <a:xfrm>
            <a:off x="6880732" y="4324349"/>
            <a:ext cx="4111118" cy="217453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33E7E2E-F21C-17D9-6E6E-B0E38A6242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96"/>
          <a:stretch/>
        </p:blipFill>
        <p:spPr>
          <a:xfrm>
            <a:off x="1357447" y="4343280"/>
            <a:ext cx="4111117" cy="2157866"/>
          </a:xfrm>
          <a:prstGeom prst="rect">
            <a:avLst/>
          </a:prstGeom>
        </p:spPr>
      </p:pic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B076E6F-C165-5DB9-1B3F-83FF30D7F237}"/>
              </a:ext>
            </a:extLst>
          </p:cNvPr>
          <p:cNvSpPr/>
          <p:nvPr/>
        </p:nvSpPr>
        <p:spPr>
          <a:xfrm>
            <a:off x="1183286" y="1134517"/>
            <a:ext cx="4487264" cy="2553257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1461007A-C9BC-F084-092F-F8AE5A93AB77}"/>
              </a:ext>
            </a:extLst>
          </p:cNvPr>
          <p:cNvSpPr/>
          <p:nvPr/>
        </p:nvSpPr>
        <p:spPr>
          <a:xfrm>
            <a:off x="2489846" y="893217"/>
            <a:ext cx="1831192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NOTES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6EABFFC9-53AC-1387-0FA1-A1517F488F9E}"/>
              </a:ext>
            </a:extLst>
          </p:cNvPr>
          <p:cNvSpPr/>
          <p:nvPr/>
        </p:nvSpPr>
        <p:spPr>
          <a:xfrm>
            <a:off x="6716218" y="1134517"/>
            <a:ext cx="4487264" cy="2553257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A64761F5-9F11-DCCD-CCEF-F3ED780F174B}"/>
              </a:ext>
            </a:extLst>
          </p:cNvPr>
          <p:cNvSpPr/>
          <p:nvPr/>
        </p:nvSpPr>
        <p:spPr>
          <a:xfrm>
            <a:off x="7981950" y="884734"/>
            <a:ext cx="194945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AT</a:t>
            </a:r>
            <a:r>
              <a:rPr lang="fr-FR" sz="8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 </a:t>
            </a:r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TENTE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F2FD9D22-1498-C315-94D2-79A6474F12DE}"/>
              </a:ext>
            </a:extLst>
          </p:cNvPr>
          <p:cNvSpPr/>
          <p:nvPr/>
        </p:nvSpPr>
        <p:spPr>
          <a:xfrm>
            <a:off x="1183286" y="4058274"/>
            <a:ext cx="4487264" cy="2553257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261619FD-132C-3B2E-DD5D-EBC237676CAA}"/>
              </a:ext>
            </a:extLst>
          </p:cNvPr>
          <p:cNvSpPr/>
          <p:nvPr/>
        </p:nvSpPr>
        <p:spPr>
          <a:xfrm>
            <a:off x="2522480" y="3813795"/>
            <a:ext cx="199237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ÉCHÉANCES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8ABEC627-058C-0AFF-994C-3E782E520D5C}"/>
              </a:ext>
            </a:extLst>
          </p:cNvPr>
          <p:cNvSpPr/>
          <p:nvPr/>
        </p:nvSpPr>
        <p:spPr>
          <a:xfrm>
            <a:off x="6716218" y="4058274"/>
            <a:ext cx="4487264" cy="2553257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50FFDE1C-269E-C6A8-59A5-9518B8DB9E14}"/>
              </a:ext>
            </a:extLst>
          </p:cNvPr>
          <p:cNvSpPr/>
          <p:nvPr/>
        </p:nvSpPr>
        <p:spPr>
          <a:xfrm>
            <a:off x="7727950" y="3819867"/>
            <a:ext cx="241300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DISTANCES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4B0E46-0716-1F43-ED28-0F46A50A75E9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004937D-B775-3913-24EC-F01229E284E4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466B257-7F5B-D4E0-5CD3-535A441E3E29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DE3991F4-1A18-D990-9361-90A73F10AFF7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C8542FD0-C7C9-2D02-AA92-7CAE4D55E832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F6E6DE7B-45A6-4117-DE6C-A729CF7EE869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D21A2CC0-5F4E-2ECF-9744-03C7B8D6F522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5663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A3F4710-E18F-0A0C-E04F-B2B8093ABC5B}"/>
              </a:ext>
            </a:extLst>
          </p:cNvPr>
          <p:cNvSpPr/>
          <p:nvPr/>
        </p:nvSpPr>
        <p:spPr>
          <a:xfrm>
            <a:off x="2000250" y="283658"/>
            <a:ext cx="8191500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INTERPRÉTATIONS ET RECOMMANDATIONS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B3C9FB-C1F7-BB7A-BA09-54356573D895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16F7D3-54D5-6279-114A-AFA6E2EFD871}"/>
              </a:ext>
            </a:extLst>
          </p:cNvPr>
          <p:cNvSpPr/>
          <p:nvPr/>
        </p:nvSpPr>
        <p:spPr>
          <a:xfrm>
            <a:off x="0" y="2743222"/>
            <a:ext cx="239259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704CDC6-BFBD-8979-B6FB-53C6EC01D17E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C9F6F73-B424-18A9-05D8-E43B186924D8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E06F557-BCA6-BC7D-8D9D-71489D4C4A18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B41AB36-D3DD-393A-5B82-C5FA8851F69C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AFAF9DB-C7AC-D6B2-8CDC-7A6CC676B344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8" name="Rectangle : avec coins arrondis en diagonale 27">
            <a:extLst>
              <a:ext uri="{FF2B5EF4-FFF2-40B4-BE49-F238E27FC236}">
                <a16:creationId xmlns:a16="http://schemas.microsoft.com/office/drawing/2014/main" id="{7D4009BC-559E-8830-ADCF-41E039ACE5D1}"/>
              </a:ext>
            </a:extLst>
          </p:cNvPr>
          <p:cNvSpPr/>
          <p:nvPr/>
        </p:nvSpPr>
        <p:spPr>
          <a:xfrm>
            <a:off x="3856355" y="1270850"/>
            <a:ext cx="2919095" cy="73063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8DD3C7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▼  </a:t>
            </a:r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Longues attentes</a:t>
            </a:r>
          </a:p>
          <a:p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▼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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Avis négatifs</a:t>
            </a:r>
          </a:p>
        </p:txBody>
      </p:sp>
      <p:sp>
        <p:nvSpPr>
          <p:cNvPr id="29" name="Rectangle : avec coins arrondis en diagonale 28">
            <a:extLst>
              <a:ext uri="{FF2B5EF4-FFF2-40B4-BE49-F238E27FC236}">
                <a16:creationId xmlns:a16="http://schemas.microsoft.com/office/drawing/2014/main" id="{72469175-FF2D-9776-4417-0D31C616DD42}"/>
              </a:ext>
            </a:extLst>
          </p:cNvPr>
          <p:cNvSpPr/>
          <p:nvPr/>
        </p:nvSpPr>
        <p:spPr>
          <a:xfrm>
            <a:off x="3856355" y="2229314"/>
            <a:ext cx="2919095" cy="874090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FFFB3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▲ 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Courtes attentes</a:t>
            </a:r>
          </a:p>
          <a:p>
            <a:r>
              <a:rPr lang="fr-FR" sz="800" dirty="0">
                <a:solidFill>
                  <a:srgbClr val="80B1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>
                <a:solidFill>
                  <a:srgbClr val="80B1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∎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sz="500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Commandes récentes</a:t>
            </a:r>
          </a:p>
          <a:p>
            <a:r>
              <a:rPr lang="fr-FR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▲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Avis positifs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0" name="Rectangle : avec coins arrondis en diagonale 29">
            <a:extLst>
              <a:ext uri="{FF2B5EF4-FFF2-40B4-BE49-F238E27FC236}">
                <a16:creationId xmlns:a16="http://schemas.microsoft.com/office/drawing/2014/main" id="{E6F11BB0-3650-A55B-A4FA-92C4BED76839}"/>
              </a:ext>
            </a:extLst>
          </p:cNvPr>
          <p:cNvSpPr/>
          <p:nvPr/>
        </p:nvSpPr>
        <p:spPr>
          <a:xfrm>
            <a:off x="3856354" y="3337585"/>
            <a:ext cx="2919096" cy="874090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▼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Commandes anciennes</a:t>
            </a:r>
          </a:p>
          <a:p>
            <a:r>
              <a:rPr lang="fr-FR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▲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Plus gros montants</a:t>
            </a:r>
          </a:p>
          <a:p>
            <a:r>
              <a:rPr lang="fr-FR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▲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Peu de frais de port</a:t>
            </a:r>
          </a:p>
        </p:txBody>
      </p:sp>
      <p:sp>
        <p:nvSpPr>
          <p:cNvPr id="31" name="Rectangle : avec coins arrondis en diagonale 30">
            <a:extLst>
              <a:ext uri="{FF2B5EF4-FFF2-40B4-BE49-F238E27FC236}">
                <a16:creationId xmlns:a16="http://schemas.microsoft.com/office/drawing/2014/main" id="{3DBD8360-7EBF-1021-EF2C-1F0F1EA69B04}"/>
              </a:ext>
            </a:extLst>
          </p:cNvPr>
          <p:cNvSpPr/>
          <p:nvPr/>
        </p:nvSpPr>
        <p:spPr>
          <a:xfrm>
            <a:off x="3856354" y="4470273"/>
            <a:ext cx="2919096" cy="733140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B807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▼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Commandes anciennes</a:t>
            </a:r>
          </a:p>
          <a:p>
            <a:r>
              <a:rPr lang="fr-FR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▼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Plus faibles montants</a:t>
            </a:r>
          </a:p>
        </p:txBody>
      </p:sp>
      <p:sp>
        <p:nvSpPr>
          <p:cNvPr id="32" name="Rectangle : avec coins arrondis en diagonale 31">
            <a:extLst>
              <a:ext uri="{FF2B5EF4-FFF2-40B4-BE49-F238E27FC236}">
                <a16:creationId xmlns:a16="http://schemas.microsoft.com/office/drawing/2014/main" id="{03A6CBE2-9047-470A-B8E8-48D7F55A30DA}"/>
              </a:ext>
            </a:extLst>
          </p:cNvPr>
          <p:cNvSpPr/>
          <p:nvPr/>
        </p:nvSpPr>
        <p:spPr>
          <a:xfrm>
            <a:off x="3856354" y="5535078"/>
            <a:ext cx="2919096" cy="73063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80B1D3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▲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Plusieurs commandes</a:t>
            </a:r>
          </a:p>
          <a:p>
            <a:r>
              <a:rPr lang="fr-FR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▲</a:t>
            </a:r>
            <a:r>
              <a:rPr lang="fr-FR" dirty="0">
                <a:solidFill>
                  <a:srgbClr val="FB8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Gros montants</a:t>
            </a:r>
          </a:p>
        </p:txBody>
      </p:sp>
      <p:sp>
        <p:nvSpPr>
          <p:cNvPr id="33" name="Flèche : droite 32">
            <a:extLst>
              <a:ext uri="{FF2B5EF4-FFF2-40B4-BE49-F238E27FC236}">
                <a16:creationId xmlns:a16="http://schemas.microsoft.com/office/drawing/2014/main" id="{614DE520-F7BF-925B-EF66-2B54DF0F8A3D}"/>
              </a:ext>
            </a:extLst>
          </p:cNvPr>
          <p:cNvSpPr/>
          <p:nvPr/>
        </p:nvSpPr>
        <p:spPr>
          <a:xfrm>
            <a:off x="3070689" y="1390389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Flèche : droite 33">
            <a:extLst>
              <a:ext uri="{FF2B5EF4-FFF2-40B4-BE49-F238E27FC236}">
                <a16:creationId xmlns:a16="http://schemas.microsoft.com/office/drawing/2014/main" id="{FC9E0064-C172-5EAF-ECF4-74A074001C1B}"/>
              </a:ext>
            </a:extLst>
          </p:cNvPr>
          <p:cNvSpPr/>
          <p:nvPr/>
        </p:nvSpPr>
        <p:spPr>
          <a:xfrm>
            <a:off x="3070689" y="2420582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Flèche : droite 34">
            <a:extLst>
              <a:ext uri="{FF2B5EF4-FFF2-40B4-BE49-F238E27FC236}">
                <a16:creationId xmlns:a16="http://schemas.microsoft.com/office/drawing/2014/main" id="{669441CD-618E-7E2F-58CB-933C5651E81B}"/>
              </a:ext>
            </a:extLst>
          </p:cNvPr>
          <p:cNvSpPr/>
          <p:nvPr/>
        </p:nvSpPr>
        <p:spPr>
          <a:xfrm>
            <a:off x="3070689" y="3531224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Flèche : droite 35">
            <a:extLst>
              <a:ext uri="{FF2B5EF4-FFF2-40B4-BE49-F238E27FC236}">
                <a16:creationId xmlns:a16="http://schemas.microsoft.com/office/drawing/2014/main" id="{18A92CF1-3A44-3166-0508-6FC89506647D}"/>
              </a:ext>
            </a:extLst>
          </p:cNvPr>
          <p:cNvSpPr/>
          <p:nvPr/>
        </p:nvSpPr>
        <p:spPr>
          <a:xfrm>
            <a:off x="3070689" y="4591066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Flèche : droite 36">
            <a:extLst>
              <a:ext uri="{FF2B5EF4-FFF2-40B4-BE49-F238E27FC236}">
                <a16:creationId xmlns:a16="http://schemas.microsoft.com/office/drawing/2014/main" id="{0CBE276B-4CB1-161D-FB86-44B30CEE41CB}"/>
              </a:ext>
            </a:extLst>
          </p:cNvPr>
          <p:cNvSpPr/>
          <p:nvPr/>
        </p:nvSpPr>
        <p:spPr>
          <a:xfrm>
            <a:off x="3070689" y="5654309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07875C4F-4916-69A3-0133-C626F30AE22F}"/>
              </a:ext>
            </a:extLst>
          </p:cNvPr>
          <p:cNvGrpSpPr/>
          <p:nvPr/>
        </p:nvGrpSpPr>
        <p:grpSpPr>
          <a:xfrm>
            <a:off x="689965" y="1072168"/>
            <a:ext cx="2235479" cy="929315"/>
            <a:chOff x="645515" y="1046768"/>
            <a:chExt cx="2235479" cy="929315"/>
          </a:xfrm>
        </p:grpSpPr>
        <p:sp>
          <p:nvSpPr>
            <p:cNvPr id="23" name="Rectangle : avec coins arrondis en diagonale 22">
              <a:extLst>
                <a:ext uri="{FF2B5EF4-FFF2-40B4-BE49-F238E27FC236}">
                  <a16:creationId xmlns:a16="http://schemas.microsoft.com/office/drawing/2014/main" id="{58516AF6-4869-BC7B-B889-950210411C7B}"/>
                </a:ext>
              </a:extLst>
            </p:cNvPr>
            <p:cNvSpPr/>
            <p:nvPr/>
          </p:nvSpPr>
          <p:spPr>
            <a:xfrm>
              <a:off x="916305" y="1245450"/>
              <a:ext cx="1964689" cy="730633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8DD3C7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>
                  <a:solidFill>
                    <a:srgbClr val="44546A"/>
                  </a:solidFill>
                  <a:latin typeface="Bahnschrift SemiBold" panose="020B0502040204020203" pitchFamily="34" charset="0"/>
                </a:rPr>
                <a:t>GROUPE 0</a:t>
              </a:r>
              <a:endParaRPr lang="fr-FR" sz="1600" b="0" dirty="0">
                <a:solidFill>
                  <a:srgbClr val="44546A"/>
                </a:solidFill>
                <a:effectLst/>
                <a:latin typeface="Bahnschrift SemiBold" panose="020B0502040204020203" pitchFamily="34" charset="0"/>
              </a:endParaRPr>
            </a:p>
          </p:txBody>
        </p:sp>
        <p:grpSp>
          <p:nvGrpSpPr>
            <p:cNvPr id="48" name="Groupe 47">
              <a:extLst>
                <a:ext uri="{FF2B5EF4-FFF2-40B4-BE49-F238E27FC236}">
                  <a16:creationId xmlns:a16="http://schemas.microsoft.com/office/drawing/2014/main" id="{B76ABE36-8897-4571-7D45-CAA3A95EB19F}"/>
                </a:ext>
              </a:extLst>
            </p:cNvPr>
            <p:cNvGrpSpPr/>
            <p:nvPr/>
          </p:nvGrpSpPr>
          <p:grpSpPr>
            <a:xfrm>
              <a:off x="645515" y="1046768"/>
              <a:ext cx="668579" cy="524364"/>
              <a:chOff x="7224471" y="2590504"/>
              <a:chExt cx="668579" cy="524364"/>
            </a:xfrm>
          </p:grpSpPr>
          <p:sp>
            <p:nvSpPr>
              <p:cNvPr id="38" name="Ellipse 37">
                <a:extLst>
                  <a:ext uri="{FF2B5EF4-FFF2-40B4-BE49-F238E27FC236}">
                    <a16:creationId xmlns:a16="http://schemas.microsoft.com/office/drawing/2014/main" id="{AA392D9C-7237-AEF7-5FE0-542F903697B6}"/>
                  </a:ext>
                </a:extLst>
              </p:cNvPr>
              <p:cNvSpPr/>
              <p:nvPr/>
            </p:nvSpPr>
            <p:spPr>
              <a:xfrm>
                <a:off x="7292488" y="2590504"/>
                <a:ext cx="524364" cy="524364"/>
              </a:xfrm>
              <a:prstGeom prst="ellipse">
                <a:avLst/>
              </a:prstGeom>
              <a:solidFill>
                <a:srgbClr val="D9D9D9"/>
              </a:solidFill>
              <a:ln>
                <a:solidFill>
                  <a:srgbClr val="44546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rgbClr val="44546A"/>
                  </a:solidFill>
                  <a:latin typeface="Bahnschrift" panose="020B0502040204020203" pitchFamily="34" charset="0"/>
                </a:endParaRPr>
              </a:p>
            </p:txBody>
          </p:sp>
          <p:sp>
            <p:nvSpPr>
              <p:cNvPr id="39" name="ZoneTexte 38">
                <a:extLst>
                  <a:ext uri="{FF2B5EF4-FFF2-40B4-BE49-F238E27FC236}">
                    <a16:creationId xmlns:a16="http://schemas.microsoft.com/office/drawing/2014/main" id="{F516AC1F-43F7-B132-C2B8-D5569D84CF3C}"/>
                  </a:ext>
                </a:extLst>
              </p:cNvPr>
              <p:cNvSpPr txBox="1"/>
              <p:nvPr/>
            </p:nvSpPr>
            <p:spPr>
              <a:xfrm>
                <a:off x="7224471" y="2669048"/>
                <a:ext cx="668579" cy="33855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1600" dirty="0">
                    <a:solidFill>
                      <a:srgbClr val="44546A"/>
                    </a:solidFill>
                    <a:latin typeface="Bahnschrift" panose="020B0502040204020203" pitchFamily="34" charset="0"/>
                  </a:rPr>
                  <a:t>12%</a:t>
                </a:r>
              </a:p>
            </p:txBody>
          </p:sp>
        </p:grpSp>
      </p:grp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312BBA10-C27C-E171-E423-38C0232CE9D6}"/>
              </a:ext>
            </a:extLst>
          </p:cNvPr>
          <p:cNvGrpSpPr/>
          <p:nvPr/>
        </p:nvGrpSpPr>
        <p:grpSpPr>
          <a:xfrm>
            <a:off x="684166" y="2139478"/>
            <a:ext cx="2241278" cy="929315"/>
            <a:chOff x="639716" y="2114078"/>
            <a:chExt cx="2241278" cy="929315"/>
          </a:xfrm>
        </p:grpSpPr>
        <p:sp>
          <p:nvSpPr>
            <p:cNvPr id="24" name="Rectangle : avec coins arrondis en diagonale 23">
              <a:extLst>
                <a:ext uri="{FF2B5EF4-FFF2-40B4-BE49-F238E27FC236}">
                  <a16:creationId xmlns:a16="http://schemas.microsoft.com/office/drawing/2014/main" id="{84A38DC5-CBED-C678-EB62-C39857B2CB31}"/>
                </a:ext>
              </a:extLst>
            </p:cNvPr>
            <p:cNvSpPr/>
            <p:nvPr/>
          </p:nvSpPr>
          <p:spPr>
            <a:xfrm>
              <a:off x="916305" y="2312760"/>
              <a:ext cx="1964689" cy="730633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FFFFB3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>
                  <a:solidFill>
                    <a:srgbClr val="44546A"/>
                  </a:solidFill>
                  <a:latin typeface="Bahnschrift SemiBold" panose="020B0502040204020203" pitchFamily="34" charset="0"/>
                </a:rPr>
                <a:t>GROUPE 1</a:t>
              </a:r>
              <a:endParaRPr lang="fr-FR" sz="1600" b="0" dirty="0">
                <a:solidFill>
                  <a:srgbClr val="44546A"/>
                </a:solidFill>
                <a:effectLst/>
                <a:latin typeface="Bahnschrift SemiBold" panose="020B0502040204020203" pitchFamily="34" charset="0"/>
              </a:endParaRP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6F463B6E-BF1F-DF3C-80B0-CE14925BC36F}"/>
                </a:ext>
              </a:extLst>
            </p:cNvPr>
            <p:cNvGrpSpPr/>
            <p:nvPr/>
          </p:nvGrpSpPr>
          <p:grpSpPr>
            <a:xfrm>
              <a:off x="639716" y="2114078"/>
              <a:ext cx="668579" cy="524364"/>
              <a:chOff x="7224473" y="3522359"/>
              <a:chExt cx="668579" cy="524364"/>
            </a:xfrm>
          </p:grpSpPr>
          <p:sp>
            <p:nvSpPr>
              <p:cNvPr id="40" name="Ellipse 39">
                <a:extLst>
                  <a:ext uri="{FF2B5EF4-FFF2-40B4-BE49-F238E27FC236}">
                    <a16:creationId xmlns:a16="http://schemas.microsoft.com/office/drawing/2014/main" id="{96E7D004-3A4E-9516-BD76-B26C878CF8E0}"/>
                  </a:ext>
                </a:extLst>
              </p:cNvPr>
              <p:cNvSpPr/>
              <p:nvPr/>
            </p:nvSpPr>
            <p:spPr>
              <a:xfrm>
                <a:off x="7292490" y="3522359"/>
                <a:ext cx="524364" cy="524364"/>
              </a:xfrm>
              <a:prstGeom prst="ellipse">
                <a:avLst/>
              </a:prstGeom>
              <a:solidFill>
                <a:srgbClr val="D9D9D9"/>
              </a:solidFill>
              <a:ln>
                <a:solidFill>
                  <a:srgbClr val="44546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rgbClr val="44546A"/>
                  </a:solidFill>
                  <a:latin typeface="Bahnschrift" panose="020B0502040204020203" pitchFamily="34" charset="0"/>
                </a:endParaRPr>
              </a:p>
            </p:txBody>
          </p:sp>
          <p:sp>
            <p:nvSpPr>
              <p:cNvPr id="41" name="ZoneTexte 40">
                <a:extLst>
                  <a:ext uri="{FF2B5EF4-FFF2-40B4-BE49-F238E27FC236}">
                    <a16:creationId xmlns:a16="http://schemas.microsoft.com/office/drawing/2014/main" id="{5F8A6A37-D6D2-2791-1A4A-A9A4D7099CD1}"/>
                  </a:ext>
                </a:extLst>
              </p:cNvPr>
              <p:cNvSpPr txBox="1"/>
              <p:nvPr/>
            </p:nvSpPr>
            <p:spPr>
              <a:xfrm>
                <a:off x="7224473" y="3600903"/>
                <a:ext cx="668579" cy="33855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1600" dirty="0">
                    <a:solidFill>
                      <a:srgbClr val="44546A"/>
                    </a:solidFill>
                    <a:latin typeface="Bahnschrift" panose="020B0502040204020203" pitchFamily="34" charset="0"/>
                  </a:rPr>
                  <a:t>46%</a:t>
                </a:r>
              </a:p>
            </p:txBody>
          </p:sp>
        </p:grpSp>
      </p:grpSp>
      <p:grpSp>
        <p:nvGrpSpPr>
          <p:cNvPr id="57" name="Groupe 56">
            <a:extLst>
              <a:ext uri="{FF2B5EF4-FFF2-40B4-BE49-F238E27FC236}">
                <a16:creationId xmlns:a16="http://schemas.microsoft.com/office/drawing/2014/main" id="{0AD970FD-B3D2-DBA9-8DE1-E4E8247CADD0}"/>
              </a:ext>
            </a:extLst>
          </p:cNvPr>
          <p:cNvGrpSpPr/>
          <p:nvPr/>
        </p:nvGrpSpPr>
        <p:grpSpPr>
          <a:xfrm>
            <a:off x="700626" y="3206788"/>
            <a:ext cx="2224818" cy="929315"/>
            <a:chOff x="656176" y="3181388"/>
            <a:chExt cx="2224818" cy="929315"/>
          </a:xfrm>
        </p:grpSpPr>
        <p:sp>
          <p:nvSpPr>
            <p:cNvPr id="25" name="Rectangle : avec coins arrondis en diagonale 24">
              <a:extLst>
                <a:ext uri="{FF2B5EF4-FFF2-40B4-BE49-F238E27FC236}">
                  <a16:creationId xmlns:a16="http://schemas.microsoft.com/office/drawing/2014/main" id="{CB5C434E-3E3A-9088-39F1-E43C63507825}"/>
                </a:ext>
              </a:extLst>
            </p:cNvPr>
            <p:cNvSpPr/>
            <p:nvPr/>
          </p:nvSpPr>
          <p:spPr>
            <a:xfrm>
              <a:off x="916305" y="3380070"/>
              <a:ext cx="1964689" cy="730633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BEBADA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>
                  <a:solidFill>
                    <a:srgbClr val="44546A"/>
                  </a:solidFill>
                  <a:latin typeface="Bahnschrift SemiBold" panose="020B0502040204020203" pitchFamily="34" charset="0"/>
                </a:rPr>
                <a:t>GROUPE 2</a:t>
              </a:r>
              <a:endParaRPr lang="fr-FR" sz="1600" b="0" dirty="0">
                <a:solidFill>
                  <a:srgbClr val="44546A"/>
                </a:solidFill>
                <a:effectLst/>
                <a:latin typeface="Bahnschrift SemiBold" panose="020B0502040204020203" pitchFamily="34" charset="0"/>
              </a:endParaRPr>
            </a:p>
          </p:txBody>
        </p:sp>
        <p:grpSp>
          <p:nvGrpSpPr>
            <p:cNvPr id="50" name="Groupe 49">
              <a:extLst>
                <a:ext uri="{FF2B5EF4-FFF2-40B4-BE49-F238E27FC236}">
                  <a16:creationId xmlns:a16="http://schemas.microsoft.com/office/drawing/2014/main" id="{7EA55718-4C0C-1A0C-4566-CE708BFEDE7B}"/>
                </a:ext>
              </a:extLst>
            </p:cNvPr>
            <p:cNvGrpSpPr/>
            <p:nvPr/>
          </p:nvGrpSpPr>
          <p:grpSpPr>
            <a:xfrm>
              <a:off x="656176" y="3181388"/>
              <a:ext cx="668579" cy="524364"/>
              <a:chOff x="7183269" y="4303484"/>
              <a:chExt cx="668579" cy="524364"/>
            </a:xfrm>
          </p:grpSpPr>
          <p:sp>
            <p:nvSpPr>
              <p:cNvPr id="42" name="Ellipse 41">
                <a:extLst>
                  <a:ext uri="{FF2B5EF4-FFF2-40B4-BE49-F238E27FC236}">
                    <a16:creationId xmlns:a16="http://schemas.microsoft.com/office/drawing/2014/main" id="{FE850D48-3B23-C78F-FDA1-429757D3A47D}"/>
                  </a:ext>
                </a:extLst>
              </p:cNvPr>
              <p:cNvSpPr/>
              <p:nvPr/>
            </p:nvSpPr>
            <p:spPr>
              <a:xfrm>
                <a:off x="7251286" y="4303484"/>
                <a:ext cx="524364" cy="524364"/>
              </a:xfrm>
              <a:prstGeom prst="ellipse">
                <a:avLst/>
              </a:prstGeom>
              <a:solidFill>
                <a:srgbClr val="D9D9D9"/>
              </a:solidFill>
              <a:ln>
                <a:solidFill>
                  <a:srgbClr val="44546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rgbClr val="44546A"/>
                  </a:solidFill>
                  <a:latin typeface="Bahnschrift" panose="020B0502040204020203" pitchFamily="34" charset="0"/>
                </a:endParaRPr>
              </a:p>
            </p:txBody>
          </p:sp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FEFAA1A2-DAE7-F311-9387-CF8A63633844}"/>
                  </a:ext>
                </a:extLst>
              </p:cNvPr>
              <p:cNvSpPr txBox="1"/>
              <p:nvPr/>
            </p:nvSpPr>
            <p:spPr>
              <a:xfrm>
                <a:off x="7183269" y="4382028"/>
                <a:ext cx="668579" cy="33855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1600" dirty="0">
                    <a:solidFill>
                      <a:srgbClr val="44546A"/>
                    </a:solidFill>
                    <a:latin typeface="Bahnschrift" panose="020B0502040204020203" pitchFamily="34" charset="0"/>
                  </a:rPr>
                  <a:t>1,4%</a:t>
                </a:r>
              </a:p>
            </p:txBody>
          </p:sp>
        </p:grpSp>
      </p:grpSp>
      <p:grpSp>
        <p:nvGrpSpPr>
          <p:cNvPr id="58" name="Groupe 57">
            <a:extLst>
              <a:ext uri="{FF2B5EF4-FFF2-40B4-BE49-F238E27FC236}">
                <a16:creationId xmlns:a16="http://schemas.microsoft.com/office/drawing/2014/main" id="{72834793-8269-FFC8-8E46-54A1F93D8287}"/>
              </a:ext>
            </a:extLst>
          </p:cNvPr>
          <p:cNvGrpSpPr/>
          <p:nvPr/>
        </p:nvGrpSpPr>
        <p:grpSpPr>
          <a:xfrm>
            <a:off x="686093" y="4275307"/>
            <a:ext cx="2239351" cy="928106"/>
            <a:chOff x="641643" y="4249907"/>
            <a:chExt cx="2239351" cy="928106"/>
          </a:xfrm>
        </p:grpSpPr>
        <p:sp>
          <p:nvSpPr>
            <p:cNvPr id="26" name="Rectangle : avec coins arrondis en diagonale 25">
              <a:extLst>
                <a:ext uri="{FF2B5EF4-FFF2-40B4-BE49-F238E27FC236}">
                  <a16:creationId xmlns:a16="http://schemas.microsoft.com/office/drawing/2014/main" id="{7021000D-DC90-6D38-FE38-A0A0C98B99BC}"/>
                </a:ext>
              </a:extLst>
            </p:cNvPr>
            <p:cNvSpPr/>
            <p:nvPr/>
          </p:nvSpPr>
          <p:spPr>
            <a:xfrm>
              <a:off x="916305" y="4447380"/>
              <a:ext cx="1964689" cy="730633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FB8072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>
                  <a:solidFill>
                    <a:srgbClr val="44546A"/>
                  </a:solidFill>
                  <a:latin typeface="Bahnschrift SemiBold" panose="020B0502040204020203" pitchFamily="34" charset="0"/>
                </a:rPr>
                <a:t>GROUPE 3</a:t>
              </a:r>
              <a:endParaRPr lang="fr-FR" sz="1600" b="0" dirty="0">
                <a:solidFill>
                  <a:srgbClr val="44546A"/>
                </a:solidFill>
                <a:effectLst/>
                <a:latin typeface="Bahnschrift SemiBold" panose="020B0502040204020203" pitchFamily="34" charset="0"/>
              </a:endParaRPr>
            </a:p>
          </p:txBody>
        </p:sp>
        <p:grpSp>
          <p:nvGrpSpPr>
            <p:cNvPr id="51" name="Groupe 50">
              <a:extLst>
                <a:ext uri="{FF2B5EF4-FFF2-40B4-BE49-F238E27FC236}">
                  <a16:creationId xmlns:a16="http://schemas.microsoft.com/office/drawing/2014/main" id="{F441A74D-6513-5D5D-A99C-C225C46DA5EC}"/>
                </a:ext>
              </a:extLst>
            </p:cNvPr>
            <p:cNvGrpSpPr/>
            <p:nvPr/>
          </p:nvGrpSpPr>
          <p:grpSpPr>
            <a:xfrm>
              <a:off x="641643" y="4249907"/>
              <a:ext cx="668579" cy="524364"/>
              <a:chOff x="7183269" y="5084609"/>
              <a:chExt cx="668579" cy="524364"/>
            </a:xfrm>
          </p:grpSpPr>
          <p:sp>
            <p:nvSpPr>
              <p:cNvPr id="44" name="Ellipse 43">
                <a:extLst>
                  <a:ext uri="{FF2B5EF4-FFF2-40B4-BE49-F238E27FC236}">
                    <a16:creationId xmlns:a16="http://schemas.microsoft.com/office/drawing/2014/main" id="{C944A403-9CA9-B76D-3E83-6AAE6FC438E3}"/>
                  </a:ext>
                </a:extLst>
              </p:cNvPr>
              <p:cNvSpPr/>
              <p:nvPr/>
            </p:nvSpPr>
            <p:spPr>
              <a:xfrm>
                <a:off x="7251286" y="5084609"/>
                <a:ext cx="524364" cy="524364"/>
              </a:xfrm>
              <a:prstGeom prst="ellipse">
                <a:avLst/>
              </a:prstGeom>
              <a:solidFill>
                <a:srgbClr val="D9D9D9"/>
              </a:solidFill>
              <a:ln>
                <a:solidFill>
                  <a:srgbClr val="44546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rgbClr val="44546A"/>
                  </a:solidFill>
                  <a:latin typeface="Bahnschrift" panose="020B0502040204020203" pitchFamily="34" charset="0"/>
                </a:endParaRPr>
              </a:p>
            </p:txBody>
          </p:sp>
          <p:sp>
            <p:nvSpPr>
              <p:cNvPr id="45" name="ZoneTexte 44">
                <a:extLst>
                  <a:ext uri="{FF2B5EF4-FFF2-40B4-BE49-F238E27FC236}">
                    <a16:creationId xmlns:a16="http://schemas.microsoft.com/office/drawing/2014/main" id="{7754A94B-FFC3-9288-855D-757869E63775}"/>
                  </a:ext>
                </a:extLst>
              </p:cNvPr>
              <p:cNvSpPr txBox="1"/>
              <p:nvPr/>
            </p:nvSpPr>
            <p:spPr>
              <a:xfrm>
                <a:off x="7183269" y="5163153"/>
                <a:ext cx="668579" cy="33855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1600" dirty="0">
                    <a:solidFill>
                      <a:srgbClr val="44546A"/>
                    </a:solidFill>
                    <a:latin typeface="Bahnschrift" panose="020B0502040204020203" pitchFamily="34" charset="0"/>
                  </a:rPr>
                  <a:t>38%</a:t>
                </a:r>
              </a:p>
            </p:txBody>
          </p:sp>
        </p:grpSp>
      </p:grp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2831A5A0-A6F3-6976-8913-D163F7EA2673}"/>
              </a:ext>
            </a:extLst>
          </p:cNvPr>
          <p:cNvGrpSpPr/>
          <p:nvPr/>
        </p:nvGrpSpPr>
        <p:grpSpPr>
          <a:xfrm>
            <a:off x="688683" y="5339690"/>
            <a:ext cx="2236761" cy="931033"/>
            <a:chOff x="644233" y="5314290"/>
            <a:chExt cx="2236761" cy="931033"/>
          </a:xfrm>
        </p:grpSpPr>
        <p:sp>
          <p:nvSpPr>
            <p:cNvPr id="27" name="Rectangle : avec coins arrondis en diagonale 26">
              <a:extLst>
                <a:ext uri="{FF2B5EF4-FFF2-40B4-BE49-F238E27FC236}">
                  <a16:creationId xmlns:a16="http://schemas.microsoft.com/office/drawing/2014/main" id="{2ED43336-1FD6-A0A6-AFC5-98106134F45A}"/>
                </a:ext>
              </a:extLst>
            </p:cNvPr>
            <p:cNvSpPr/>
            <p:nvPr/>
          </p:nvSpPr>
          <p:spPr>
            <a:xfrm>
              <a:off x="916305" y="5514690"/>
              <a:ext cx="1964689" cy="730633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80B1D3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>
                  <a:solidFill>
                    <a:srgbClr val="44546A"/>
                  </a:solidFill>
                  <a:latin typeface="Bahnschrift SemiBold" panose="020B0502040204020203" pitchFamily="34" charset="0"/>
                </a:rPr>
                <a:t>GROUPE 4</a:t>
              </a:r>
              <a:endParaRPr lang="fr-FR" sz="1600" b="0" dirty="0">
                <a:solidFill>
                  <a:srgbClr val="44546A"/>
                </a:solidFill>
                <a:effectLst/>
                <a:latin typeface="Bahnschrift SemiBold" panose="020B0502040204020203" pitchFamily="34" charset="0"/>
              </a:endParaRPr>
            </a:p>
          </p:txBody>
        </p:sp>
        <p:grpSp>
          <p:nvGrpSpPr>
            <p:cNvPr id="52" name="Groupe 51">
              <a:extLst>
                <a:ext uri="{FF2B5EF4-FFF2-40B4-BE49-F238E27FC236}">
                  <a16:creationId xmlns:a16="http://schemas.microsoft.com/office/drawing/2014/main" id="{9AF3ACD5-543C-FF36-1E4D-4AE7B79242BF}"/>
                </a:ext>
              </a:extLst>
            </p:cNvPr>
            <p:cNvGrpSpPr/>
            <p:nvPr/>
          </p:nvGrpSpPr>
          <p:grpSpPr>
            <a:xfrm>
              <a:off x="644233" y="5314290"/>
              <a:ext cx="668579" cy="524364"/>
              <a:chOff x="7224471" y="5789362"/>
              <a:chExt cx="668579" cy="524364"/>
            </a:xfrm>
          </p:grpSpPr>
          <p:sp>
            <p:nvSpPr>
              <p:cNvPr id="46" name="Ellipse 45">
                <a:extLst>
                  <a:ext uri="{FF2B5EF4-FFF2-40B4-BE49-F238E27FC236}">
                    <a16:creationId xmlns:a16="http://schemas.microsoft.com/office/drawing/2014/main" id="{EA62A598-B440-13D1-0009-1D8D1247425D}"/>
                  </a:ext>
                </a:extLst>
              </p:cNvPr>
              <p:cNvSpPr/>
              <p:nvPr/>
            </p:nvSpPr>
            <p:spPr>
              <a:xfrm>
                <a:off x="7292488" y="5789362"/>
                <a:ext cx="524364" cy="524364"/>
              </a:xfrm>
              <a:prstGeom prst="ellipse">
                <a:avLst/>
              </a:prstGeom>
              <a:solidFill>
                <a:srgbClr val="D9D9D9"/>
              </a:solidFill>
              <a:ln>
                <a:solidFill>
                  <a:srgbClr val="44546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rgbClr val="44546A"/>
                  </a:solidFill>
                  <a:latin typeface="Bahnschrift" panose="020B0502040204020203" pitchFamily="34" charset="0"/>
                </a:endParaRPr>
              </a:p>
            </p:txBody>
          </p:sp>
          <p:sp>
            <p:nvSpPr>
              <p:cNvPr id="47" name="ZoneTexte 46">
                <a:extLst>
                  <a:ext uri="{FF2B5EF4-FFF2-40B4-BE49-F238E27FC236}">
                    <a16:creationId xmlns:a16="http://schemas.microsoft.com/office/drawing/2014/main" id="{E4A60954-E430-F1F5-7193-0119EECB9CF2}"/>
                  </a:ext>
                </a:extLst>
              </p:cNvPr>
              <p:cNvSpPr txBox="1"/>
              <p:nvPr/>
            </p:nvSpPr>
            <p:spPr>
              <a:xfrm>
                <a:off x="7224471" y="5867906"/>
                <a:ext cx="668579" cy="33855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1600" dirty="0">
                    <a:solidFill>
                      <a:srgbClr val="44546A"/>
                    </a:solidFill>
                    <a:latin typeface="Bahnschrift" panose="020B0502040204020203" pitchFamily="34" charset="0"/>
                  </a:rPr>
                  <a:t>3%</a:t>
                </a:r>
              </a:p>
            </p:txBody>
          </p:sp>
        </p:grpSp>
      </p:grpSp>
      <p:sp>
        <p:nvSpPr>
          <p:cNvPr id="60" name="Flèche : droite 59">
            <a:extLst>
              <a:ext uri="{FF2B5EF4-FFF2-40B4-BE49-F238E27FC236}">
                <a16:creationId xmlns:a16="http://schemas.microsoft.com/office/drawing/2014/main" id="{6D1A7EC3-37EC-360C-8AFE-A38219C736F2}"/>
              </a:ext>
            </a:extLst>
          </p:cNvPr>
          <p:cNvSpPr/>
          <p:nvPr/>
        </p:nvSpPr>
        <p:spPr>
          <a:xfrm>
            <a:off x="6927045" y="1390389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Flèche : droite 60">
            <a:extLst>
              <a:ext uri="{FF2B5EF4-FFF2-40B4-BE49-F238E27FC236}">
                <a16:creationId xmlns:a16="http://schemas.microsoft.com/office/drawing/2014/main" id="{697E99F1-1C7D-61CE-62AF-23446800AA59}"/>
              </a:ext>
            </a:extLst>
          </p:cNvPr>
          <p:cNvSpPr/>
          <p:nvPr/>
        </p:nvSpPr>
        <p:spPr>
          <a:xfrm>
            <a:off x="6927045" y="2420582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Flèche : droite 61">
            <a:extLst>
              <a:ext uri="{FF2B5EF4-FFF2-40B4-BE49-F238E27FC236}">
                <a16:creationId xmlns:a16="http://schemas.microsoft.com/office/drawing/2014/main" id="{2AA9937C-EE13-DCFE-9917-7A8831F42B1D}"/>
              </a:ext>
            </a:extLst>
          </p:cNvPr>
          <p:cNvSpPr/>
          <p:nvPr/>
        </p:nvSpPr>
        <p:spPr>
          <a:xfrm>
            <a:off x="6927045" y="3531224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Flèche : droite 62">
            <a:extLst>
              <a:ext uri="{FF2B5EF4-FFF2-40B4-BE49-F238E27FC236}">
                <a16:creationId xmlns:a16="http://schemas.microsoft.com/office/drawing/2014/main" id="{0959AA41-AB42-A9DC-4FDF-4314F85A8FBB}"/>
              </a:ext>
            </a:extLst>
          </p:cNvPr>
          <p:cNvSpPr/>
          <p:nvPr/>
        </p:nvSpPr>
        <p:spPr>
          <a:xfrm>
            <a:off x="6927045" y="4591066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Flèche : droite 63">
            <a:extLst>
              <a:ext uri="{FF2B5EF4-FFF2-40B4-BE49-F238E27FC236}">
                <a16:creationId xmlns:a16="http://schemas.microsoft.com/office/drawing/2014/main" id="{3A9A07C6-08C9-E25B-2177-BA58CB09EEF0}"/>
              </a:ext>
            </a:extLst>
          </p:cNvPr>
          <p:cNvSpPr/>
          <p:nvPr/>
        </p:nvSpPr>
        <p:spPr>
          <a:xfrm>
            <a:off x="6927045" y="5654309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Rectangle : avec coins arrondis en diagonale 64">
            <a:extLst>
              <a:ext uri="{FF2B5EF4-FFF2-40B4-BE49-F238E27FC236}">
                <a16:creationId xmlns:a16="http://schemas.microsoft.com/office/drawing/2014/main" id="{2A09AA65-D3BF-9FA0-5479-F6D6BDDC69EE}"/>
              </a:ext>
            </a:extLst>
          </p:cNvPr>
          <p:cNvSpPr/>
          <p:nvPr/>
        </p:nvSpPr>
        <p:spPr>
          <a:xfrm>
            <a:off x="7712708" y="1192912"/>
            <a:ext cx="4022090" cy="874090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8DD3C7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Tenter de récupérer avec des offres, par exemple un bon d'achat ou les frais de port offerts.</a:t>
            </a:r>
          </a:p>
        </p:txBody>
      </p:sp>
      <p:sp>
        <p:nvSpPr>
          <p:cNvPr id="66" name="Rectangle : avec coins arrondis en diagonale 65">
            <a:extLst>
              <a:ext uri="{FF2B5EF4-FFF2-40B4-BE49-F238E27FC236}">
                <a16:creationId xmlns:a16="http://schemas.microsoft.com/office/drawing/2014/main" id="{CC5BFBA3-20D3-14C6-D2DF-51DBC619700A}"/>
              </a:ext>
            </a:extLst>
          </p:cNvPr>
          <p:cNvSpPr/>
          <p:nvPr/>
        </p:nvSpPr>
        <p:spPr>
          <a:xfrm>
            <a:off x="7712707" y="2276578"/>
            <a:ext cx="4022090" cy="874090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FFFFB3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Attendre un peu avant de solliciter.</a:t>
            </a:r>
          </a:p>
        </p:txBody>
      </p:sp>
      <p:sp>
        <p:nvSpPr>
          <p:cNvPr id="67" name="Rectangle : avec coins arrondis en diagonale 66">
            <a:extLst>
              <a:ext uri="{FF2B5EF4-FFF2-40B4-BE49-F238E27FC236}">
                <a16:creationId xmlns:a16="http://schemas.microsoft.com/office/drawing/2014/main" id="{0D33A318-2228-EDB4-E38E-33CF178BF142}"/>
              </a:ext>
            </a:extLst>
          </p:cNvPr>
          <p:cNvSpPr/>
          <p:nvPr/>
        </p:nvSpPr>
        <p:spPr>
          <a:xfrm>
            <a:off x="7712708" y="3337585"/>
            <a:ext cx="4022090" cy="874090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À réactiver avec des suggestion de produits haut de gamme.</a:t>
            </a:r>
          </a:p>
        </p:txBody>
      </p:sp>
      <p:sp>
        <p:nvSpPr>
          <p:cNvPr id="70" name="Rectangle : avec coins arrondis en diagonale 69">
            <a:extLst>
              <a:ext uri="{FF2B5EF4-FFF2-40B4-BE49-F238E27FC236}">
                <a16:creationId xmlns:a16="http://schemas.microsoft.com/office/drawing/2014/main" id="{1AF87494-AE68-F506-9E3C-DB6BB417D4AB}"/>
              </a:ext>
            </a:extLst>
          </p:cNvPr>
          <p:cNvSpPr/>
          <p:nvPr/>
        </p:nvSpPr>
        <p:spPr>
          <a:xfrm>
            <a:off x="7712707" y="4399798"/>
            <a:ext cx="4022090" cy="874090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FB807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À réactiver avec des suggestion de produits d'entrée de gamme.</a:t>
            </a:r>
          </a:p>
        </p:txBody>
      </p:sp>
      <p:sp>
        <p:nvSpPr>
          <p:cNvPr id="71" name="Rectangle : avec coins arrondis en diagonale 70">
            <a:extLst>
              <a:ext uri="{FF2B5EF4-FFF2-40B4-BE49-F238E27FC236}">
                <a16:creationId xmlns:a16="http://schemas.microsoft.com/office/drawing/2014/main" id="{682E6C85-7C2F-BE6E-49E3-AAA07CC4FEE9}"/>
              </a:ext>
            </a:extLst>
          </p:cNvPr>
          <p:cNvSpPr/>
          <p:nvPr/>
        </p:nvSpPr>
        <p:spPr>
          <a:xfrm>
            <a:off x="7712707" y="5468361"/>
            <a:ext cx="4022089" cy="874090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80B1D3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À solliciter plus régulièrement.</a:t>
            </a:r>
          </a:p>
        </p:txBody>
      </p:sp>
    </p:spTree>
    <p:extLst>
      <p:ext uri="{BB962C8B-B14F-4D97-AF65-F5344CB8AC3E}">
        <p14:creationId xmlns:p14="http://schemas.microsoft.com/office/powerpoint/2010/main" val="820612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70" grpId="0" animBg="1"/>
      <p:bldP spid="7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BC303582-989C-804C-82C0-94C0F6905C35}"/>
              </a:ext>
            </a:extLst>
          </p:cNvPr>
          <p:cNvSpPr/>
          <p:nvPr/>
        </p:nvSpPr>
        <p:spPr>
          <a:xfrm>
            <a:off x="-3001" y="3429000"/>
            <a:ext cx="12192000" cy="3428999"/>
          </a:xfrm>
          <a:prstGeom prst="rect">
            <a:avLst/>
          </a:prstGeom>
          <a:gradFill flip="none" rotWithShape="1">
            <a:gsLst>
              <a:gs pos="29000">
                <a:srgbClr val="908FF2"/>
              </a:gs>
              <a:gs pos="0">
                <a:srgbClr val="9F9DEA"/>
              </a:gs>
              <a:gs pos="100000">
                <a:srgbClr val="8181FF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Ellipse 49">
            <a:extLst>
              <a:ext uri="{FF2B5EF4-FFF2-40B4-BE49-F238E27FC236}">
                <a16:creationId xmlns:a16="http://schemas.microsoft.com/office/drawing/2014/main" id="{FBEDE568-9CF3-1DDD-9F54-0227199DA976}"/>
              </a:ext>
            </a:extLst>
          </p:cNvPr>
          <p:cNvSpPr/>
          <p:nvPr/>
        </p:nvSpPr>
        <p:spPr>
          <a:xfrm>
            <a:off x="2181224" y="5287447"/>
            <a:ext cx="7823551" cy="1049952"/>
          </a:xfrm>
          <a:prstGeom prst="ellipse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Google Shape;64;p15">
            <a:extLst>
              <a:ext uri="{FF2B5EF4-FFF2-40B4-BE49-F238E27FC236}">
                <a16:creationId xmlns:a16="http://schemas.microsoft.com/office/drawing/2014/main" id="{F87163E4-9A7B-09E1-7F58-460DBD31A501}"/>
              </a:ext>
            </a:extLst>
          </p:cNvPr>
          <p:cNvSpPr/>
          <p:nvPr/>
        </p:nvSpPr>
        <p:spPr>
          <a:xfrm>
            <a:off x="3417283" y="2413725"/>
            <a:ext cx="5338165" cy="3537693"/>
          </a:xfrm>
          <a:custGeom>
            <a:avLst/>
            <a:gdLst/>
            <a:ahLst/>
            <a:cxnLst/>
            <a:rect l="l" t="t" r="r" b="b"/>
            <a:pathLst>
              <a:path w="36293" h="24052" extrusionOk="0">
                <a:moveTo>
                  <a:pt x="0" y="1"/>
                </a:moveTo>
                <a:lnTo>
                  <a:pt x="0" y="24052"/>
                </a:lnTo>
                <a:lnTo>
                  <a:pt x="36293" y="24052"/>
                </a:lnTo>
                <a:lnTo>
                  <a:pt x="3629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5;p15">
            <a:extLst>
              <a:ext uri="{FF2B5EF4-FFF2-40B4-BE49-F238E27FC236}">
                <a16:creationId xmlns:a16="http://schemas.microsoft.com/office/drawing/2014/main" id="{163C3D74-28A0-B036-0785-8BEFC9C06A81}"/>
              </a:ext>
            </a:extLst>
          </p:cNvPr>
          <p:cNvSpPr/>
          <p:nvPr/>
        </p:nvSpPr>
        <p:spPr>
          <a:xfrm>
            <a:off x="3853852" y="3409825"/>
            <a:ext cx="2782117" cy="2149062"/>
          </a:xfrm>
          <a:custGeom>
            <a:avLst/>
            <a:gdLst/>
            <a:ahLst/>
            <a:cxnLst/>
            <a:rect l="l" t="t" r="r" b="b"/>
            <a:pathLst>
              <a:path w="18915" h="14611" extrusionOk="0">
                <a:moveTo>
                  <a:pt x="1" y="0"/>
                </a:moveTo>
                <a:lnTo>
                  <a:pt x="1" y="14611"/>
                </a:lnTo>
                <a:lnTo>
                  <a:pt x="18914" y="14611"/>
                </a:lnTo>
                <a:lnTo>
                  <a:pt x="1891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6;p15">
            <a:extLst>
              <a:ext uri="{FF2B5EF4-FFF2-40B4-BE49-F238E27FC236}">
                <a16:creationId xmlns:a16="http://schemas.microsoft.com/office/drawing/2014/main" id="{4FDEA366-2252-AE40-34BE-660A3469429D}"/>
              </a:ext>
            </a:extLst>
          </p:cNvPr>
          <p:cNvSpPr/>
          <p:nvPr/>
        </p:nvSpPr>
        <p:spPr>
          <a:xfrm>
            <a:off x="3976526" y="3532499"/>
            <a:ext cx="2536780" cy="1903725"/>
          </a:xfrm>
          <a:custGeom>
            <a:avLst/>
            <a:gdLst/>
            <a:ahLst/>
            <a:cxnLst/>
            <a:rect l="l" t="t" r="r" b="b"/>
            <a:pathLst>
              <a:path w="17247" h="12943" extrusionOk="0">
                <a:moveTo>
                  <a:pt x="1" y="0"/>
                </a:moveTo>
                <a:lnTo>
                  <a:pt x="1" y="12943"/>
                </a:lnTo>
                <a:lnTo>
                  <a:pt x="17246" y="12943"/>
                </a:lnTo>
                <a:lnTo>
                  <a:pt x="172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7;p15">
            <a:extLst>
              <a:ext uri="{FF2B5EF4-FFF2-40B4-BE49-F238E27FC236}">
                <a16:creationId xmlns:a16="http://schemas.microsoft.com/office/drawing/2014/main" id="{404707D1-DDDA-6AC5-7AFD-5338EFE999FD}"/>
              </a:ext>
            </a:extLst>
          </p:cNvPr>
          <p:cNvSpPr/>
          <p:nvPr/>
        </p:nvSpPr>
        <p:spPr>
          <a:xfrm>
            <a:off x="4099200" y="3660026"/>
            <a:ext cx="2291440" cy="1653680"/>
          </a:xfrm>
          <a:custGeom>
            <a:avLst/>
            <a:gdLst/>
            <a:ahLst/>
            <a:cxnLst/>
            <a:rect l="l" t="t" r="r" b="b"/>
            <a:pathLst>
              <a:path w="15579" h="11243" extrusionOk="0">
                <a:moveTo>
                  <a:pt x="1" y="1"/>
                </a:moveTo>
                <a:lnTo>
                  <a:pt x="1" y="11242"/>
                </a:lnTo>
                <a:lnTo>
                  <a:pt x="15579" y="11242"/>
                </a:lnTo>
                <a:lnTo>
                  <a:pt x="15579" y="1"/>
                </a:lnTo>
                <a:close/>
              </a:path>
            </a:pathLst>
          </a:custGeom>
          <a:solidFill>
            <a:srgbClr val="80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8;p15">
            <a:extLst>
              <a:ext uri="{FF2B5EF4-FFF2-40B4-BE49-F238E27FC236}">
                <a16:creationId xmlns:a16="http://schemas.microsoft.com/office/drawing/2014/main" id="{1BD8EE87-B01D-7083-B32C-DC36FEF79E16}"/>
              </a:ext>
            </a:extLst>
          </p:cNvPr>
          <p:cNvSpPr/>
          <p:nvPr/>
        </p:nvSpPr>
        <p:spPr>
          <a:xfrm>
            <a:off x="4025654" y="4484323"/>
            <a:ext cx="2438525" cy="148"/>
          </a:xfrm>
          <a:custGeom>
            <a:avLst/>
            <a:gdLst/>
            <a:ahLst/>
            <a:cxnLst/>
            <a:rect l="l" t="t" r="r" b="b"/>
            <a:pathLst>
              <a:path w="16579" h="1" fill="none" extrusionOk="0">
                <a:moveTo>
                  <a:pt x="16579" y="1"/>
                </a:moveTo>
                <a:lnTo>
                  <a:pt x="0" y="1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;p15">
            <a:extLst>
              <a:ext uri="{FF2B5EF4-FFF2-40B4-BE49-F238E27FC236}">
                <a16:creationId xmlns:a16="http://schemas.microsoft.com/office/drawing/2014/main" id="{3023D3B7-0725-E5F7-9B02-210DE7633D6C}"/>
              </a:ext>
            </a:extLst>
          </p:cNvPr>
          <p:cNvSpPr/>
          <p:nvPr/>
        </p:nvSpPr>
        <p:spPr>
          <a:xfrm>
            <a:off x="4609459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70;p15">
            <a:extLst>
              <a:ext uri="{FF2B5EF4-FFF2-40B4-BE49-F238E27FC236}">
                <a16:creationId xmlns:a16="http://schemas.microsoft.com/office/drawing/2014/main" id="{F4E3254F-01D1-CCDE-CA05-058FD909B469}"/>
              </a:ext>
            </a:extLst>
          </p:cNvPr>
          <p:cNvSpPr/>
          <p:nvPr/>
        </p:nvSpPr>
        <p:spPr>
          <a:xfrm>
            <a:off x="5880332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0" y="13210"/>
                </a:moveTo>
                <a:lnTo>
                  <a:pt x="0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71;p15">
            <a:extLst>
              <a:ext uri="{FF2B5EF4-FFF2-40B4-BE49-F238E27FC236}">
                <a16:creationId xmlns:a16="http://schemas.microsoft.com/office/drawing/2014/main" id="{444BA69D-17FC-B900-DADE-68103453002F}"/>
              </a:ext>
            </a:extLst>
          </p:cNvPr>
          <p:cNvSpPr/>
          <p:nvPr/>
        </p:nvSpPr>
        <p:spPr>
          <a:xfrm>
            <a:off x="5242395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72;p15">
            <a:extLst>
              <a:ext uri="{FF2B5EF4-FFF2-40B4-BE49-F238E27FC236}">
                <a16:creationId xmlns:a16="http://schemas.microsoft.com/office/drawing/2014/main" id="{6CB1A09B-B4F7-33B2-C234-B5458EEF669D}"/>
              </a:ext>
            </a:extLst>
          </p:cNvPr>
          <p:cNvSpPr/>
          <p:nvPr/>
        </p:nvSpPr>
        <p:spPr>
          <a:xfrm>
            <a:off x="3417283" y="5436298"/>
            <a:ext cx="5338165" cy="515239"/>
          </a:xfrm>
          <a:custGeom>
            <a:avLst/>
            <a:gdLst/>
            <a:ahLst/>
            <a:cxnLst/>
            <a:rect l="l" t="t" r="r" b="b"/>
            <a:pathLst>
              <a:path w="36293" h="3503" extrusionOk="0">
                <a:moveTo>
                  <a:pt x="0" y="0"/>
                </a:moveTo>
                <a:lnTo>
                  <a:pt x="0" y="3503"/>
                </a:lnTo>
                <a:lnTo>
                  <a:pt x="36293" y="3503"/>
                </a:lnTo>
                <a:lnTo>
                  <a:pt x="36293" y="0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73;p15">
            <a:extLst>
              <a:ext uri="{FF2B5EF4-FFF2-40B4-BE49-F238E27FC236}">
                <a16:creationId xmlns:a16="http://schemas.microsoft.com/office/drawing/2014/main" id="{63F344FE-04B7-DD5A-A80B-41DF72A2C6EA}"/>
              </a:ext>
            </a:extLst>
          </p:cNvPr>
          <p:cNvSpPr/>
          <p:nvPr/>
        </p:nvSpPr>
        <p:spPr>
          <a:xfrm>
            <a:off x="6802742" y="3164478"/>
            <a:ext cx="1447465" cy="2786972"/>
          </a:xfrm>
          <a:custGeom>
            <a:avLst/>
            <a:gdLst/>
            <a:ahLst/>
            <a:cxnLst/>
            <a:rect l="l" t="t" r="r" b="b"/>
            <a:pathLst>
              <a:path w="9841" h="18948" extrusionOk="0">
                <a:moveTo>
                  <a:pt x="1" y="1"/>
                </a:moveTo>
                <a:lnTo>
                  <a:pt x="1" y="18948"/>
                </a:lnTo>
                <a:lnTo>
                  <a:pt x="9841" y="18948"/>
                </a:lnTo>
                <a:lnTo>
                  <a:pt x="984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74;p15">
            <a:extLst>
              <a:ext uri="{FF2B5EF4-FFF2-40B4-BE49-F238E27FC236}">
                <a16:creationId xmlns:a16="http://schemas.microsoft.com/office/drawing/2014/main" id="{A857768D-6FD1-417D-0584-8F1CB6F645F1}"/>
              </a:ext>
            </a:extLst>
          </p:cNvPr>
          <p:cNvSpPr/>
          <p:nvPr/>
        </p:nvSpPr>
        <p:spPr>
          <a:xfrm>
            <a:off x="6935272" y="3115497"/>
            <a:ext cx="1182566" cy="2840803"/>
          </a:xfrm>
          <a:custGeom>
            <a:avLst/>
            <a:gdLst/>
            <a:ahLst/>
            <a:cxnLst/>
            <a:rect l="l" t="t" r="r" b="b"/>
            <a:pathLst>
              <a:path w="8040" h="19314" extrusionOk="0">
                <a:moveTo>
                  <a:pt x="0" y="0"/>
                </a:moveTo>
                <a:lnTo>
                  <a:pt x="0" y="19314"/>
                </a:lnTo>
                <a:lnTo>
                  <a:pt x="8039" y="19314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5;p15">
            <a:extLst>
              <a:ext uri="{FF2B5EF4-FFF2-40B4-BE49-F238E27FC236}">
                <a16:creationId xmlns:a16="http://schemas.microsoft.com/office/drawing/2014/main" id="{715A6C12-298C-C842-3343-A8B83DB77180}"/>
              </a:ext>
            </a:extLst>
          </p:cNvPr>
          <p:cNvSpPr/>
          <p:nvPr/>
        </p:nvSpPr>
        <p:spPr>
          <a:xfrm>
            <a:off x="7057946" y="3238023"/>
            <a:ext cx="937226" cy="2590758"/>
          </a:xfrm>
          <a:custGeom>
            <a:avLst/>
            <a:gdLst/>
            <a:ahLst/>
            <a:cxnLst/>
            <a:rect l="l" t="t" r="r" b="b"/>
            <a:pathLst>
              <a:path w="6372" h="17614" extrusionOk="0">
                <a:moveTo>
                  <a:pt x="0" y="1"/>
                </a:moveTo>
                <a:lnTo>
                  <a:pt x="0" y="17614"/>
                </a:lnTo>
                <a:lnTo>
                  <a:pt x="6371" y="17614"/>
                </a:lnTo>
                <a:lnTo>
                  <a:pt x="6371" y="1"/>
                </a:lnTo>
                <a:close/>
              </a:path>
            </a:pathLst>
          </a:custGeom>
          <a:solidFill>
            <a:srgbClr val="FDB4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6;p15">
            <a:extLst>
              <a:ext uri="{FF2B5EF4-FFF2-40B4-BE49-F238E27FC236}">
                <a16:creationId xmlns:a16="http://schemas.microsoft.com/office/drawing/2014/main" id="{41D9B17F-B4A9-6B43-CC96-DB29CB658630}"/>
              </a:ext>
            </a:extLst>
          </p:cNvPr>
          <p:cNvSpPr/>
          <p:nvPr/>
        </p:nvSpPr>
        <p:spPr>
          <a:xfrm>
            <a:off x="3417283" y="3993628"/>
            <a:ext cx="5348018" cy="392718"/>
          </a:xfrm>
          <a:custGeom>
            <a:avLst/>
            <a:gdLst/>
            <a:ahLst/>
            <a:cxnLst/>
            <a:rect l="l" t="t" r="r" b="b"/>
            <a:pathLst>
              <a:path w="36360" h="2670" extrusionOk="0">
                <a:moveTo>
                  <a:pt x="0" y="1"/>
                </a:moveTo>
                <a:lnTo>
                  <a:pt x="0" y="2303"/>
                </a:lnTo>
                <a:cubicBezTo>
                  <a:pt x="267" y="2536"/>
                  <a:pt x="567" y="2670"/>
                  <a:pt x="934" y="2670"/>
                </a:cubicBezTo>
                <a:cubicBezTo>
                  <a:pt x="1735" y="2670"/>
                  <a:pt x="2368" y="2036"/>
                  <a:pt x="2368" y="1235"/>
                </a:cubicBezTo>
                <a:cubicBezTo>
                  <a:pt x="2368" y="2036"/>
                  <a:pt x="3036" y="2670"/>
                  <a:pt x="3803" y="2670"/>
                </a:cubicBezTo>
                <a:cubicBezTo>
                  <a:pt x="4603" y="2670"/>
                  <a:pt x="5271" y="2036"/>
                  <a:pt x="5271" y="1235"/>
                </a:cubicBezTo>
                <a:cubicBezTo>
                  <a:pt x="5271" y="2036"/>
                  <a:pt x="5904" y="2670"/>
                  <a:pt x="6705" y="2670"/>
                </a:cubicBezTo>
                <a:cubicBezTo>
                  <a:pt x="7472" y="2670"/>
                  <a:pt x="8139" y="2036"/>
                  <a:pt x="8139" y="1235"/>
                </a:cubicBezTo>
                <a:cubicBezTo>
                  <a:pt x="8139" y="2036"/>
                  <a:pt x="8773" y="2670"/>
                  <a:pt x="9574" y="2670"/>
                </a:cubicBezTo>
                <a:cubicBezTo>
                  <a:pt x="10374" y="2670"/>
                  <a:pt x="11008" y="2036"/>
                  <a:pt x="11008" y="1235"/>
                </a:cubicBezTo>
                <a:cubicBezTo>
                  <a:pt x="11008" y="2036"/>
                  <a:pt x="11642" y="2670"/>
                  <a:pt x="12442" y="2670"/>
                </a:cubicBezTo>
                <a:cubicBezTo>
                  <a:pt x="13243" y="2670"/>
                  <a:pt x="13877" y="2036"/>
                  <a:pt x="13877" y="1235"/>
                </a:cubicBezTo>
                <a:cubicBezTo>
                  <a:pt x="13877" y="2036"/>
                  <a:pt x="14544" y="2670"/>
                  <a:pt x="15311" y="2670"/>
                </a:cubicBezTo>
                <a:cubicBezTo>
                  <a:pt x="16112" y="2670"/>
                  <a:pt x="16779" y="2036"/>
                  <a:pt x="16779" y="1235"/>
                </a:cubicBezTo>
                <a:cubicBezTo>
                  <a:pt x="16779" y="2036"/>
                  <a:pt x="17413" y="2670"/>
                  <a:pt x="18213" y="2670"/>
                </a:cubicBezTo>
                <a:cubicBezTo>
                  <a:pt x="18980" y="2670"/>
                  <a:pt x="19647" y="2036"/>
                  <a:pt x="19647" y="1235"/>
                </a:cubicBezTo>
                <a:cubicBezTo>
                  <a:pt x="19647" y="2036"/>
                  <a:pt x="20281" y="2670"/>
                  <a:pt x="21082" y="2670"/>
                </a:cubicBezTo>
                <a:cubicBezTo>
                  <a:pt x="21882" y="2670"/>
                  <a:pt x="22516" y="2036"/>
                  <a:pt x="22516" y="1235"/>
                </a:cubicBezTo>
                <a:cubicBezTo>
                  <a:pt x="22516" y="2036"/>
                  <a:pt x="23150" y="2670"/>
                  <a:pt x="23951" y="2670"/>
                </a:cubicBezTo>
                <a:cubicBezTo>
                  <a:pt x="24751" y="2670"/>
                  <a:pt x="25385" y="2036"/>
                  <a:pt x="25385" y="1235"/>
                </a:cubicBezTo>
                <a:cubicBezTo>
                  <a:pt x="25385" y="2036"/>
                  <a:pt x="26052" y="2670"/>
                  <a:pt x="26819" y="2670"/>
                </a:cubicBezTo>
                <a:cubicBezTo>
                  <a:pt x="27620" y="2670"/>
                  <a:pt x="28254" y="2036"/>
                  <a:pt x="28254" y="1235"/>
                </a:cubicBezTo>
                <a:cubicBezTo>
                  <a:pt x="28254" y="2036"/>
                  <a:pt x="28921" y="2670"/>
                  <a:pt x="29721" y="2670"/>
                </a:cubicBezTo>
                <a:cubicBezTo>
                  <a:pt x="30489" y="2670"/>
                  <a:pt x="31156" y="2036"/>
                  <a:pt x="31156" y="1235"/>
                </a:cubicBezTo>
                <a:cubicBezTo>
                  <a:pt x="31156" y="2036"/>
                  <a:pt x="31789" y="2670"/>
                  <a:pt x="32590" y="2670"/>
                </a:cubicBezTo>
                <a:cubicBezTo>
                  <a:pt x="33391" y="2670"/>
                  <a:pt x="34024" y="2036"/>
                  <a:pt x="34024" y="1235"/>
                </a:cubicBezTo>
                <a:cubicBezTo>
                  <a:pt x="34024" y="2036"/>
                  <a:pt x="34658" y="2670"/>
                  <a:pt x="35459" y="2670"/>
                </a:cubicBezTo>
                <a:cubicBezTo>
                  <a:pt x="35792" y="2670"/>
                  <a:pt x="36093" y="2536"/>
                  <a:pt x="36359" y="2369"/>
                </a:cubicBezTo>
                <a:lnTo>
                  <a:pt x="3635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77;p15">
            <a:extLst>
              <a:ext uri="{FF2B5EF4-FFF2-40B4-BE49-F238E27FC236}">
                <a16:creationId xmlns:a16="http://schemas.microsoft.com/office/drawing/2014/main" id="{A2079CCF-48AD-C854-617D-6CB76DEA8C08}"/>
              </a:ext>
            </a:extLst>
          </p:cNvPr>
          <p:cNvSpPr/>
          <p:nvPr/>
        </p:nvSpPr>
        <p:spPr>
          <a:xfrm>
            <a:off x="6935272" y="4626709"/>
            <a:ext cx="1182566" cy="245337"/>
          </a:xfrm>
          <a:custGeom>
            <a:avLst/>
            <a:gdLst/>
            <a:ahLst/>
            <a:cxnLst/>
            <a:rect l="l" t="t" r="r" b="b"/>
            <a:pathLst>
              <a:path w="8040" h="1668" extrusionOk="0">
                <a:moveTo>
                  <a:pt x="0" y="0"/>
                </a:moveTo>
                <a:lnTo>
                  <a:pt x="0" y="1668"/>
                </a:lnTo>
                <a:lnTo>
                  <a:pt x="8039" y="1668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8;p15">
            <a:extLst>
              <a:ext uri="{FF2B5EF4-FFF2-40B4-BE49-F238E27FC236}">
                <a16:creationId xmlns:a16="http://schemas.microsoft.com/office/drawing/2014/main" id="{B97110B5-2F19-4F70-4099-4E65F118EE39}"/>
              </a:ext>
            </a:extLst>
          </p:cNvPr>
          <p:cNvSpPr/>
          <p:nvPr/>
        </p:nvSpPr>
        <p:spPr>
          <a:xfrm>
            <a:off x="7008817" y="4714963"/>
            <a:ext cx="304319" cy="54127"/>
          </a:xfrm>
          <a:custGeom>
            <a:avLst/>
            <a:gdLst/>
            <a:ahLst/>
            <a:cxnLst/>
            <a:rect l="l" t="t" r="r" b="b"/>
            <a:pathLst>
              <a:path w="2069" h="368" extrusionOk="0">
                <a:moveTo>
                  <a:pt x="201" y="0"/>
                </a:moveTo>
                <a:cubicBezTo>
                  <a:pt x="101" y="0"/>
                  <a:pt x="1" y="67"/>
                  <a:pt x="1" y="201"/>
                </a:cubicBezTo>
                <a:cubicBezTo>
                  <a:pt x="1" y="301"/>
                  <a:pt x="101" y="367"/>
                  <a:pt x="201" y="367"/>
                </a:cubicBezTo>
                <a:lnTo>
                  <a:pt x="1869" y="367"/>
                </a:lnTo>
                <a:cubicBezTo>
                  <a:pt x="1969" y="367"/>
                  <a:pt x="2069" y="301"/>
                  <a:pt x="2069" y="201"/>
                </a:cubicBezTo>
                <a:cubicBezTo>
                  <a:pt x="2069" y="67"/>
                  <a:pt x="1969" y="0"/>
                  <a:pt x="18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79;p15">
            <a:extLst>
              <a:ext uri="{FF2B5EF4-FFF2-40B4-BE49-F238E27FC236}">
                <a16:creationId xmlns:a16="http://schemas.microsoft.com/office/drawing/2014/main" id="{81284009-06C2-1DFE-48AD-DBFC18F2BC76}"/>
              </a:ext>
            </a:extLst>
          </p:cNvPr>
          <p:cNvSpPr/>
          <p:nvPr/>
        </p:nvSpPr>
        <p:spPr>
          <a:xfrm>
            <a:off x="3417283" y="2600237"/>
            <a:ext cx="5338165" cy="441696"/>
          </a:xfrm>
          <a:custGeom>
            <a:avLst/>
            <a:gdLst/>
            <a:ahLst/>
            <a:cxnLst/>
            <a:rect l="l" t="t" r="r" b="b"/>
            <a:pathLst>
              <a:path w="36293" h="3003" extrusionOk="0">
                <a:moveTo>
                  <a:pt x="0" y="1"/>
                </a:moveTo>
                <a:lnTo>
                  <a:pt x="0" y="3003"/>
                </a:lnTo>
                <a:lnTo>
                  <a:pt x="36293" y="3003"/>
                </a:lnTo>
                <a:lnTo>
                  <a:pt x="3629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80;p15">
            <a:extLst>
              <a:ext uri="{FF2B5EF4-FFF2-40B4-BE49-F238E27FC236}">
                <a16:creationId xmlns:a16="http://schemas.microsoft.com/office/drawing/2014/main" id="{6AD77B05-05D4-029E-2C47-0E4144959C5A}"/>
              </a:ext>
            </a:extLst>
          </p:cNvPr>
          <p:cNvSpPr/>
          <p:nvPr/>
        </p:nvSpPr>
        <p:spPr>
          <a:xfrm>
            <a:off x="3270044" y="2413725"/>
            <a:ext cx="5632628" cy="520239"/>
          </a:xfrm>
          <a:custGeom>
            <a:avLst/>
            <a:gdLst/>
            <a:ahLst/>
            <a:cxnLst/>
            <a:rect l="l" t="t" r="r" b="b"/>
            <a:pathLst>
              <a:path w="38295" h="3537" extrusionOk="0">
                <a:moveTo>
                  <a:pt x="0" y="1"/>
                </a:moveTo>
                <a:lnTo>
                  <a:pt x="0" y="3537"/>
                </a:lnTo>
                <a:lnTo>
                  <a:pt x="38294" y="3537"/>
                </a:lnTo>
                <a:lnTo>
                  <a:pt x="382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83;p15">
            <a:extLst>
              <a:ext uri="{FF2B5EF4-FFF2-40B4-BE49-F238E27FC236}">
                <a16:creationId xmlns:a16="http://schemas.microsoft.com/office/drawing/2014/main" id="{6365242E-C7B1-97FA-E8DB-4A80712256CA}"/>
              </a:ext>
            </a:extLst>
          </p:cNvPr>
          <p:cNvSpPr/>
          <p:nvPr/>
        </p:nvSpPr>
        <p:spPr>
          <a:xfrm>
            <a:off x="2921731" y="3115497"/>
            <a:ext cx="6329225" cy="687036"/>
          </a:xfrm>
          <a:custGeom>
            <a:avLst/>
            <a:gdLst/>
            <a:ahLst/>
            <a:cxnLst/>
            <a:rect l="l" t="t" r="r" b="b"/>
            <a:pathLst>
              <a:path w="43031" h="4671" extrusionOk="0">
                <a:moveTo>
                  <a:pt x="6104" y="0"/>
                </a:moveTo>
                <a:lnTo>
                  <a:pt x="0" y="4670"/>
                </a:lnTo>
                <a:lnTo>
                  <a:pt x="43031" y="4670"/>
                </a:lnTo>
                <a:lnTo>
                  <a:pt x="369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4;p15">
            <a:extLst>
              <a:ext uri="{FF2B5EF4-FFF2-40B4-BE49-F238E27FC236}">
                <a16:creationId xmlns:a16="http://schemas.microsoft.com/office/drawing/2014/main" id="{F92A466A-0957-6566-06A1-7886C41EB85D}"/>
              </a:ext>
            </a:extLst>
          </p:cNvPr>
          <p:cNvSpPr/>
          <p:nvPr/>
        </p:nvSpPr>
        <p:spPr>
          <a:xfrm>
            <a:off x="8049050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0" y="0"/>
                </a:moveTo>
                <a:lnTo>
                  <a:pt x="5304" y="4670"/>
                </a:lnTo>
                <a:lnTo>
                  <a:pt x="8173" y="4670"/>
                </a:lnTo>
                <a:lnTo>
                  <a:pt x="20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5;p15">
            <a:extLst>
              <a:ext uri="{FF2B5EF4-FFF2-40B4-BE49-F238E27FC236}">
                <a16:creationId xmlns:a16="http://schemas.microsoft.com/office/drawing/2014/main" id="{EAA179C9-C5F9-777F-E448-A4893DA1AD7F}"/>
              </a:ext>
            </a:extLst>
          </p:cNvPr>
          <p:cNvSpPr/>
          <p:nvPr/>
        </p:nvSpPr>
        <p:spPr>
          <a:xfrm>
            <a:off x="7445534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0" y="0"/>
                </a:moveTo>
                <a:lnTo>
                  <a:pt x="3670" y="4670"/>
                </a:lnTo>
                <a:lnTo>
                  <a:pt x="6538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86;p15">
            <a:extLst>
              <a:ext uri="{FF2B5EF4-FFF2-40B4-BE49-F238E27FC236}">
                <a16:creationId xmlns:a16="http://schemas.microsoft.com/office/drawing/2014/main" id="{676841CD-E18A-4BEE-286F-C9B1D8EDB30A}"/>
              </a:ext>
            </a:extLst>
          </p:cNvPr>
          <p:cNvSpPr/>
          <p:nvPr/>
        </p:nvSpPr>
        <p:spPr>
          <a:xfrm>
            <a:off x="6842017" y="3115497"/>
            <a:ext cx="721306" cy="687036"/>
          </a:xfrm>
          <a:custGeom>
            <a:avLst/>
            <a:gdLst/>
            <a:ahLst/>
            <a:cxnLst/>
            <a:rect l="l" t="t" r="r" b="b"/>
            <a:pathLst>
              <a:path w="4904" h="4671" extrusionOk="0">
                <a:moveTo>
                  <a:pt x="0" y="0"/>
                </a:moveTo>
                <a:lnTo>
                  <a:pt x="2035" y="4670"/>
                </a:lnTo>
                <a:lnTo>
                  <a:pt x="4904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87;p15">
            <a:extLst>
              <a:ext uri="{FF2B5EF4-FFF2-40B4-BE49-F238E27FC236}">
                <a16:creationId xmlns:a16="http://schemas.microsoft.com/office/drawing/2014/main" id="{F3A49BC1-5CAF-F5A0-02A3-270E821AAD32}"/>
              </a:ext>
            </a:extLst>
          </p:cNvPr>
          <p:cNvSpPr/>
          <p:nvPr/>
        </p:nvSpPr>
        <p:spPr>
          <a:xfrm>
            <a:off x="623850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0" y="0"/>
                </a:moveTo>
                <a:lnTo>
                  <a:pt x="401" y="4670"/>
                </a:lnTo>
                <a:lnTo>
                  <a:pt x="3269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8;p15">
            <a:extLst>
              <a:ext uri="{FF2B5EF4-FFF2-40B4-BE49-F238E27FC236}">
                <a16:creationId xmlns:a16="http://schemas.microsoft.com/office/drawing/2014/main" id="{73319B5A-31F1-8D50-419D-56278F1000D7}"/>
              </a:ext>
            </a:extLst>
          </p:cNvPr>
          <p:cNvSpPr/>
          <p:nvPr/>
        </p:nvSpPr>
        <p:spPr>
          <a:xfrm>
            <a:off x="545347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1235" y="0"/>
                </a:moveTo>
                <a:lnTo>
                  <a:pt x="0" y="4670"/>
                </a:lnTo>
                <a:lnTo>
                  <a:pt x="2869" y="4670"/>
                </a:lnTo>
                <a:lnTo>
                  <a:pt x="32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89;p15">
            <a:extLst>
              <a:ext uri="{FF2B5EF4-FFF2-40B4-BE49-F238E27FC236}">
                <a16:creationId xmlns:a16="http://schemas.microsoft.com/office/drawing/2014/main" id="{EB5E415E-C734-C853-7B80-C2DE269E2BC7}"/>
              </a:ext>
            </a:extLst>
          </p:cNvPr>
          <p:cNvSpPr/>
          <p:nvPr/>
        </p:nvSpPr>
        <p:spPr>
          <a:xfrm>
            <a:off x="4609459" y="3115497"/>
            <a:ext cx="721454" cy="687036"/>
          </a:xfrm>
          <a:custGeom>
            <a:avLst/>
            <a:gdLst/>
            <a:ahLst/>
            <a:cxnLst/>
            <a:rect l="l" t="t" r="r" b="b"/>
            <a:pathLst>
              <a:path w="4905" h="4671" extrusionOk="0">
                <a:moveTo>
                  <a:pt x="2870" y="0"/>
                </a:moveTo>
                <a:lnTo>
                  <a:pt x="1" y="4670"/>
                </a:lnTo>
                <a:lnTo>
                  <a:pt x="2870" y="4670"/>
                </a:lnTo>
                <a:lnTo>
                  <a:pt x="49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90;p15">
            <a:extLst>
              <a:ext uri="{FF2B5EF4-FFF2-40B4-BE49-F238E27FC236}">
                <a16:creationId xmlns:a16="http://schemas.microsoft.com/office/drawing/2014/main" id="{9F3F0703-96E6-AD80-69A2-346F6A0863D2}"/>
              </a:ext>
            </a:extLst>
          </p:cNvPr>
          <p:cNvSpPr/>
          <p:nvPr/>
        </p:nvSpPr>
        <p:spPr>
          <a:xfrm>
            <a:off x="3765595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4470" y="0"/>
                </a:moveTo>
                <a:lnTo>
                  <a:pt x="0" y="4670"/>
                </a:lnTo>
                <a:lnTo>
                  <a:pt x="2869" y="4670"/>
                </a:lnTo>
                <a:lnTo>
                  <a:pt x="65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91;p15">
            <a:extLst>
              <a:ext uri="{FF2B5EF4-FFF2-40B4-BE49-F238E27FC236}">
                <a16:creationId xmlns:a16="http://schemas.microsoft.com/office/drawing/2014/main" id="{C131FE0D-B9C9-17E5-D2BE-52E75B1E143B}"/>
              </a:ext>
            </a:extLst>
          </p:cNvPr>
          <p:cNvSpPr/>
          <p:nvPr/>
        </p:nvSpPr>
        <p:spPr>
          <a:xfrm>
            <a:off x="2921731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6104" y="0"/>
                </a:moveTo>
                <a:lnTo>
                  <a:pt x="0" y="4670"/>
                </a:lnTo>
                <a:lnTo>
                  <a:pt x="2869" y="4670"/>
                </a:lnTo>
                <a:lnTo>
                  <a:pt x="81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92;p15">
            <a:extLst>
              <a:ext uri="{FF2B5EF4-FFF2-40B4-BE49-F238E27FC236}">
                <a16:creationId xmlns:a16="http://schemas.microsoft.com/office/drawing/2014/main" id="{CE9594B3-29F0-7943-BFE6-1B8EC2DD2594}"/>
              </a:ext>
            </a:extLst>
          </p:cNvPr>
          <p:cNvSpPr/>
          <p:nvPr/>
        </p:nvSpPr>
        <p:spPr>
          <a:xfrm>
            <a:off x="291673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8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3;p15">
            <a:extLst>
              <a:ext uri="{FF2B5EF4-FFF2-40B4-BE49-F238E27FC236}">
                <a16:creationId xmlns:a16="http://schemas.microsoft.com/office/drawing/2014/main" id="{7A6F54B7-E70D-9CD4-7684-47F903B110BA}"/>
              </a:ext>
            </a:extLst>
          </p:cNvPr>
          <p:cNvSpPr/>
          <p:nvPr/>
        </p:nvSpPr>
        <p:spPr>
          <a:xfrm>
            <a:off x="3343590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4;p15">
            <a:extLst>
              <a:ext uri="{FF2B5EF4-FFF2-40B4-BE49-F238E27FC236}">
                <a16:creationId xmlns:a16="http://schemas.microsoft.com/office/drawing/2014/main" id="{018CD51E-D34A-9EC9-17EB-B3E2FDF9F054}"/>
              </a:ext>
            </a:extLst>
          </p:cNvPr>
          <p:cNvSpPr/>
          <p:nvPr/>
        </p:nvSpPr>
        <p:spPr>
          <a:xfrm>
            <a:off x="3765595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95;p15">
            <a:extLst>
              <a:ext uri="{FF2B5EF4-FFF2-40B4-BE49-F238E27FC236}">
                <a16:creationId xmlns:a16="http://schemas.microsoft.com/office/drawing/2014/main" id="{45AD90AD-34E3-86EE-AA9C-D6B7923453C5}"/>
              </a:ext>
            </a:extLst>
          </p:cNvPr>
          <p:cNvSpPr/>
          <p:nvPr/>
        </p:nvSpPr>
        <p:spPr>
          <a:xfrm>
            <a:off x="4187601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96;p15">
            <a:extLst>
              <a:ext uri="{FF2B5EF4-FFF2-40B4-BE49-F238E27FC236}">
                <a16:creationId xmlns:a16="http://schemas.microsoft.com/office/drawing/2014/main" id="{F616797A-029C-7D5D-FB77-428DBA36DB83}"/>
              </a:ext>
            </a:extLst>
          </p:cNvPr>
          <p:cNvSpPr/>
          <p:nvPr/>
        </p:nvSpPr>
        <p:spPr>
          <a:xfrm>
            <a:off x="4609459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97;p15">
            <a:extLst>
              <a:ext uri="{FF2B5EF4-FFF2-40B4-BE49-F238E27FC236}">
                <a16:creationId xmlns:a16="http://schemas.microsoft.com/office/drawing/2014/main" id="{ADF2E0A8-D2A0-B6A9-C59E-7B5173559062}"/>
              </a:ext>
            </a:extLst>
          </p:cNvPr>
          <p:cNvSpPr/>
          <p:nvPr/>
        </p:nvSpPr>
        <p:spPr>
          <a:xfrm>
            <a:off x="5031465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98;p15">
            <a:extLst>
              <a:ext uri="{FF2B5EF4-FFF2-40B4-BE49-F238E27FC236}">
                <a16:creationId xmlns:a16="http://schemas.microsoft.com/office/drawing/2014/main" id="{95C1569F-B4B2-5593-3B02-88E1CE28B179}"/>
              </a:ext>
            </a:extLst>
          </p:cNvPr>
          <p:cNvSpPr/>
          <p:nvPr/>
        </p:nvSpPr>
        <p:spPr>
          <a:xfrm>
            <a:off x="545347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68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902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99;p15">
            <a:extLst>
              <a:ext uri="{FF2B5EF4-FFF2-40B4-BE49-F238E27FC236}">
                <a16:creationId xmlns:a16="http://schemas.microsoft.com/office/drawing/2014/main" id="{D800C728-7549-5B72-D000-ACF87006FBB9}"/>
              </a:ext>
            </a:extLst>
          </p:cNvPr>
          <p:cNvSpPr/>
          <p:nvPr/>
        </p:nvSpPr>
        <p:spPr>
          <a:xfrm>
            <a:off x="588033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00;p15">
            <a:extLst>
              <a:ext uri="{FF2B5EF4-FFF2-40B4-BE49-F238E27FC236}">
                <a16:creationId xmlns:a16="http://schemas.microsoft.com/office/drawing/2014/main" id="{FE69511A-94F3-5C40-EF72-1E6BC8949D76}"/>
              </a:ext>
            </a:extLst>
          </p:cNvPr>
          <p:cNvSpPr/>
          <p:nvPr/>
        </p:nvSpPr>
        <p:spPr>
          <a:xfrm>
            <a:off x="6302338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01;p15">
            <a:extLst>
              <a:ext uri="{FF2B5EF4-FFF2-40B4-BE49-F238E27FC236}">
                <a16:creationId xmlns:a16="http://schemas.microsoft.com/office/drawing/2014/main" id="{47DD6F4F-5DF2-4168-A575-6DF8BEFE539F}"/>
              </a:ext>
            </a:extLst>
          </p:cNvPr>
          <p:cNvSpPr/>
          <p:nvPr/>
        </p:nvSpPr>
        <p:spPr>
          <a:xfrm>
            <a:off x="6724196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102;p15">
            <a:extLst>
              <a:ext uri="{FF2B5EF4-FFF2-40B4-BE49-F238E27FC236}">
                <a16:creationId xmlns:a16="http://schemas.microsoft.com/office/drawing/2014/main" id="{72782F12-DA8D-E52E-DD18-893E098253EF}"/>
              </a:ext>
            </a:extLst>
          </p:cNvPr>
          <p:cNvSpPr/>
          <p:nvPr/>
        </p:nvSpPr>
        <p:spPr>
          <a:xfrm>
            <a:off x="714620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103;p15">
            <a:extLst>
              <a:ext uri="{FF2B5EF4-FFF2-40B4-BE49-F238E27FC236}">
                <a16:creationId xmlns:a16="http://schemas.microsoft.com/office/drawing/2014/main" id="{2140E778-824F-3CEF-6F92-CDD1B6ACE08B}"/>
              </a:ext>
            </a:extLst>
          </p:cNvPr>
          <p:cNvSpPr/>
          <p:nvPr/>
        </p:nvSpPr>
        <p:spPr>
          <a:xfrm>
            <a:off x="7568208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35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104;p15">
            <a:extLst>
              <a:ext uri="{FF2B5EF4-FFF2-40B4-BE49-F238E27FC236}">
                <a16:creationId xmlns:a16="http://schemas.microsoft.com/office/drawing/2014/main" id="{8DA0B526-763B-92A2-58E7-68E29FE8E168}"/>
              </a:ext>
            </a:extLst>
          </p:cNvPr>
          <p:cNvSpPr/>
          <p:nvPr/>
        </p:nvSpPr>
        <p:spPr>
          <a:xfrm>
            <a:off x="7990066" y="3802412"/>
            <a:ext cx="427136" cy="387718"/>
          </a:xfrm>
          <a:custGeom>
            <a:avLst/>
            <a:gdLst/>
            <a:ahLst/>
            <a:cxnLst/>
            <a:rect l="l" t="t" r="r" b="b"/>
            <a:pathLst>
              <a:path w="2904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9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105;p15">
            <a:extLst>
              <a:ext uri="{FF2B5EF4-FFF2-40B4-BE49-F238E27FC236}">
                <a16:creationId xmlns:a16="http://schemas.microsoft.com/office/drawing/2014/main" id="{1ABD8024-2EB0-4933-49D1-793FF3DF846D}"/>
              </a:ext>
            </a:extLst>
          </p:cNvPr>
          <p:cNvSpPr/>
          <p:nvPr/>
        </p:nvSpPr>
        <p:spPr>
          <a:xfrm>
            <a:off x="8417072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02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06;p15">
            <a:extLst>
              <a:ext uri="{FF2B5EF4-FFF2-40B4-BE49-F238E27FC236}">
                <a16:creationId xmlns:a16="http://schemas.microsoft.com/office/drawing/2014/main" id="{02B01305-4709-AF71-2D75-5961E9D440CA}"/>
              </a:ext>
            </a:extLst>
          </p:cNvPr>
          <p:cNvSpPr/>
          <p:nvPr/>
        </p:nvSpPr>
        <p:spPr>
          <a:xfrm>
            <a:off x="8838933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0;p20">
            <a:extLst>
              <a:ext uri="{FF2B5EF4-FFF2-40B4-BE49-F238E27FC236}">
                <a16:creationId xmlns:a16="http://schemas.microsoft.com/office/drawing/2014/main" id="{F277ECEA-56E7-B306-F529-3236AAB4E79E}"/>
              </a:ext>
            </a:extLst>
          </p:cNvPr>
          <p:cNvSpPr/>
          <p:nvPr/>
        </p:nvSpPr>
        <p:spPr>
          <a:xfrm>
            <a:off x="3570347" y="1108074"/>
            <a:ext cx="5057718" cy="1605853"/>
          </a:xfrm>
          <a:prstGeom prst="roundRect">
            <a:avLst>
              <a:gd name="adj" fmla="val 10059"/>
            </a:avLst>
          </a:prstGeom>
          <a:solidFill>
            <a:schemeClr val="lt1"/>
          </a:solidFill>
          <a:ln w="7620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058;p33">
            <a:extLst>
              <a:ext uri="{FF2B5EF4-FFF2-40B4-BE49-F238E27FC236}">
                <a16:creationId xmlns:a16="http://schemas.microsoft.com/office/drawing/2014/main" id="{0B39D1E9-58C1-7457-A320-929C01CEA0EC}"/>
              </a:ext>
            </a:extLst>
          </p:cNvPr>
          <p:cNvSpPr txBox="1">
            <a:spLocks/>
          </p:cNvSpPr>
          <p:nvPr/>
        </p:nvSpPr>
        <p:spPr>
          <a:xfrm>
            <a:off x="3570347" y="2116509"/>
            <a:ext cx="5007203" cy="448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6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Rappel de la mission</a:t>
            </a:r>
          </a:p>
        </p:txBody>
      </p:sp>
      <p:sp>
        <p:nvSpPr>
          <p:cNvPr id="52" name="Google Shape;1054;p33">
            <a:extLst>
              <a:ext uri="{FF2B5EF4-FFF2-40B4-BE49-F238E27FC236}">
                <a16:creationId xmlns:a16="http://schemas.microsoft.com/office/drawing/2014/main" id="{7490207A-6C55-BC6B-F4E3-33832884A165}"/>
              </a:ext>
            </a:extLst>
          </p:cNvPr>
          <p:cNvSpPr txBox="1">
            <a:spLocks/>
          </p:cNvSpPr>
          <p:nvPr/>
        </p:nvSpPr>
        <p:spPr>
          <a:xfrm>
            <a:off x="3582742" y="1188236"/>
            <a:ext cx="5007202" cy="940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sz="7200" dirty="0">
                <a:solidFill>
                  <a:srgbClr val="8181FF"/>
                </a:solidFill>
                <a:latin typeface="Bahnschrift SemiBold" panose="020B0502040204020203" pitchFamily="34" charset="0"/>
              </a:rPr>
              <a:t>01</a:t>
            </a:r>
            <a:endParaRPr lang="en" sz="9600" dirty="0">
              <a:solidFill>
                <a:srgbClr val="8181FF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8909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41ED9B94-7E7A-9ADA-2E9B-5133EBBDDF96}"/>
              </a:ext>
            </a:extLst>
          </p:cNvPr>
          <p:cNvSpPr/>
          <p:nvPr/>
        </p:nvSpPr>
        <p:spPr>
          <a:xfrm>
            <a:off x="-3001" y="3429000"/>
            <a:ext cx="12192000" cy="3428999"/>
          </a:xfrm>
          <a:prstGeom prst="rect">
            <a:avLst/>
          </a:prstGeom>
          <a:gradFill flip="none" rotWithShape="1">
            <a:gsLst>
              <a:gs pos="29000">
                <a:srgbClr val="908FF2"/>
              </a:gs>
              <a:gs pos="0">
                <a:srgbClr val="9F9DEA"/>
              </a:gs>
              <a:gs pos="100000">
                <a:srgbClr val="8181FF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Ellipse 49">
            <a:extLst>
              <a:ext uri="{FF2B5EF4-FFF2-40B4-BE49-F238E27FC236}">
                <a16:creationId xmlns:a16="http://schemas.microsoft.com/office/drawing/2014/main" id="{FBEDE568-9CF3-1DDD-9F54-0227199DA976}"/>
              </a:ext>
            </a:extLst>
          </p:cNvPr>
          <p:cNvSpPr/>
          <p:nvPr/>
        </p:nvSpPr>
        <p:spPr>
          <a:xfrm>
            <a:off x="2181224" y="5287447"/>
            <a:ext cx="7823551" cy="1049952"/>
          </a:xfrm>
          <a:prstGeom prst="ellipse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Google Shape;64;p15">
            <a:extLst>
              <a:ext uri="{FF2B5EF4-FFF2-40B4-BE49-F238E27FC236}">
                <a16:creationId xmlns:a16="http://schemas.microsoft.com/office/drawing/2014/main" id="{F87163E4-9A7B-09E1-7F58-460DBD31A501}"/>
              </a:ext>
            </a:extLst>
          </p:cNvPr>
          <p:cNvSpPr/>
          <p:nvPr/>
        </p:nvSpPr>
        <p:spPr>
          <a:xfrm>
            <a:off x="3417283" y="2413725"/>
            <a:ext cx="5338165" cy="3537693"/>
          </a:xfrm>
          <a:custGeom>
            <a:avLst/>
            <a:gdLst/>
            <a:ahLst/>
            <a:cxnLst/>
            <a:rect l="l" t="t" r="r" b="b"/>
            <a:pathLst>
              <a:path w="36293" h="24052" extrusionOk="0">
                <a:moveTo>
                  <a:pt x="0" y="1"/>
                </a:moveTo>
                <a:lnTo>
                  <a:pt x="0" y="24052"/>
                </a:lnTo>
                <a:lnTo>
                  <a:pt x="36293" y="24052"/>
                </a:lnTo>
                <a:lnTo>
                  <a:pt x="3629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5;p15">
            <a:extLst>
              <a:ext uri="{FF2B5EF4-FFF2-40B4-BE49-F238E27FC236}">
                <a16:creationId xmlns:a16="http://schemas.microsoft.com/office/drawing/2014/main" id="{163C3D74-28A0-B036-0785-8BEFC9C06A81}"/>
              </a:ext>
            </a:extLst>
          </p:cNvPr>
          <p:cNvSpPr/>
          <p:nvPr/>
        </p:nvSpPr>
        <p:spPr>
          <a:xfrm>
            <a:off x="3853852" y="3409825"/>
            <a:ext cx="2782117" cy="2149062"/>
          </a:xfrm>
          <a:custGeom>
            <a:avLst/>
            <a:gdLst/>
            <a:ahLst/>
            <a:cxnLst/>
            <a:rect l="l" t="t" r="r" b="b"/>
            <a:pathLst>
              <a:path w="18915" h="14611" extrusionOk="0">
                <a:moveTo>
                  <a:pt x="1" y="0"/>
                </a:moveTo>
                <a:lnTo>
                  <a:pt x="1" y="14611"/>
                </a:lnTo>
                <a:lnTo>
                  <a:pt x="18914" y="14611"/>
                </a:lnTo>
                <a:lnTo>
                  <a:pt x="1891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6;p15">
            <a:extLst>
              <a:ext uri="{FF2B5EF4-FFF2-40B4-BE49-F238E27FC236}">
                <a16:creationId xmlns:a16="http://schemas.microsoft.com/office/drawing/2014/main" id="{4FDEA366-2252-AE40-34BE-660A3469429D}"/>
              </a:ext>
            </a:extLst>
          </p:cNvPr>
          <p:cNvSpPr/>
          <p:nvPr/>
        </p:nvSpPr>
        <p:spPr>
          <a:xfrm>
            <a:off x="3976526" y="3532499"/>
            <a:ext cx="2536780" cy="1903725"/>
          </a:xfrm>
          <a:custGeom>
            <a:avLst/>
            <a:gdLst/>
            <a:ahLst/>
            <a:cxnLst/>
            <a:rect l="l" t="t" r="r" b="b"/>
            <a:pathLst>
              <a:path w="17247" h="12943" extrusionOk="0">
                <a:moveTo>
                  <a:pt x="1" y="0"/>
                </a:moveTo>
                <a:lnTo>
                  <a:pt x="1" y="12943"/>
                </a:lnTo>
                <a:lnTo>
                  <a:pt x="17246" y="12943"/>
                </a:lnTo>
                <a:lnTo>
                  <a:pt x="172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7;p15">
            <a:extLst>
              <a:ext uri="{FF2B5EF4-FFF2-40B4-BE49-F238E27FC236}">
                <a16:creationId xmlns:a16="http://schemas.microsoft.com/office/drawing/2014/main" id="{404707D1-DDDA-6AC5-7AFD-5338EFE999FD}"/>
              </a:ext>
            </a:extLst>
          </p:cNvPr>
          <p:cNvSpPr/>
          <p:nvPr/>
        </p:nvSpPr>
        <p:spPr>
          <a:xfrm>
            <a:off x="4099200" y="3660026"/>
            <a:ext cx="2291440" cy="1653680"/>
          </a:xfrm>
          <a:custGeom>
            <a:avLst/>
            <a:gdLst/>
            <a:ahLst/>
            <a:cxnLst/>
            <a:rect l="l" t="t" r="r" b="b"/>
            <a:pathLst>
              <a:path w="15579" h="11243" extrusionOk="0">
                <a:moveTo>
                  <a:pt x="1" y="1"/>
                </a:moveTo>
                <a:lnTo>
                  <a:pt x="1" y="11242"/>
                </a:lnTo>
                <a:lnTo>
                  <a:pt x="15579" y="11242"/>
                </a:lnTo>
                <a:lnTo>
                  <a:pt x="15579" y="1"/>
                </a:lnTo>
                <a:close/>
              </a:path>
            </a:pathLst>
          </a:custGeom>
          <a:solidFill>
            <a:srgbClr val="80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8;p15">
            <a:extLst>
              <a:ext uri="{FF2B5EF4-FFF2-40B4-BE49-F238E27FC236}">
                <a16:creationId xmlns:a16="http://schemas.microsoft.com/office/drawing/2014/main" id="{1BD8EE87-B01D-7083-B32C-DC36FEF79E16}"/>
              </a:ext>
            </a:extLst>
          </p:cNvPr>
          <p:cNvSpPr/>
          <p:nvPr/>
        </p:nvSpPr>
        <p:spPr>
          <a:xfrm>
            <a:off x="4025654" y="4484323"/>
            <a:ext cx="2438525" cy="148"/>
          </a:xfrm>
          <a:custGeom>
            <a:avLst/>
            <a:gdLst/>
            <a:ahLst/>
            <a:cxnLst/>
            <a:rect l="l" t="t" r="r" b="b"/>
            <a:pathLst>
              <a:path w="16579" h="1" fill="none" extrusionOk="0">
                <a:moveTo>
                  <a:pt x="16579" y="1"/>
                </a:moveTo>
                <a:lnTo>
                  <a:pt x="0" y="1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;p15">
            <a:extLst>
              <a:ext uri="{FF2B5EF4-FFF2-40B4-BE49-F238E27FC236}">
                <a16:creationId xmlns:a16="http://schemas.microsoft.com/office/drawing/2014/main" id="{3023D3B7-0725-E5F7-9B02-210DE7633D6C}"/>
              </a:ext>
            </a:extLst>
          </p:cNvPr>
          <p:cNvSpPr/>
          <p:nvPr/>
        </p:nvSpPr>
        <p:spPr>
          <a:xfrm>
            <a:off x="4609459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70;p15">
            <a:extLst>
              <a:ext uri="{FF2B5EF4-FFF2-40B4-BE49-F238E27FC236}">
                <a16:creationId xmlns:a16="http://schemas.microsoft.com/office/drawing/2014/main" id="{F4E3254F-01D1-CCDE-CA05-058FD909B469}"/>
              </a:ext>
            </a:extLst>
          </p:cNvPr>
          <p:cNvSpPr/>
          <p:nvPr/>
        </p:nvSpPr>
        <p:spPr>
          <a:xfrm>
            <a:off x="5880332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0" y="13210"/>
                </a:moveTo>
                <a:lnTo>
                  <a:pt x="0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71;p15">
            <a:extLst>
              <a:ext uri="{FF2B5EF4-FFF2-40B4-BE49-F238E27FC236}">
                <a16:creationId xmlns:a16="http://schemas.microsoft.com/office/drawing/2014/main" id="{444BA69D-17FC-B900-DADE-68103453002F}"/>
              </a:ext>
            </a:extLst>
          </p:cNvPr>
          <p:cNvSpPr/>
          <p:nvPr/>
        </p:nvSpPr>
        <p:spPr>
          <a:xfrm>
            <a:off x="5242395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72;p15">
            <a:extLst>
              <a:ext uri="{FF2B5EF4-FFF2-40B4-BE49-F238E27FC236}">
                <a16:creationId xmlns:a16="http://schemas.microsoft.com/office/drawing/2014/main" id="{6CB1A09B-B4F7-33B2-C234-B5458EEF669D}"/>
              </a:ext>
            </a:extLst>
          </p:cNvPr>
          <p:cNvSpPr/>
          <p:nvPr/>
        </p:nvSpPr>
        <p:spPr>
          <a:xfrm>
            <a:off x="3417283" y="5436298"/>
            <a:ext cx="5338165" cy="515239"/>
          </a:xfrm>
          <a:custGeom>
            <a:avLst/>
            <a:gdLst/>
            <a:ahLst/>
            <a:cxnLst/>
            <a:rect l="l" t="t" r="r" b="b"/>
            <a:pathLst>
              <a:path w="36293" h="3503" extrusionOk="0">
                <a:moveTo>
                  <a:pt x="0" y="0"/>
                </a:moveTo>
                <a:lnTo>
                  <a:pt x="0" y="3503"/>
                </a:lnTo>
                <a:lnTo>
                  <a:pt x="36293" y="3503"/>
                </a:lnTo>
                <a:lnTo>
                  <a:pt x="36293" y="0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73;p15">
            <a:extLst>
              <a:ext uri="{FF2B5EF4-FFF2-40B4-BE49-F238E27FC236}">
                <a16:creationId xmlns:a16="http://schemas.microsoft.com/office/drawing/2014/main" id="{63F344FE-04B7-DD5A-A80B-41DF72A2C6EA}"/>
              </a:ext>
            </a:extLst>
          </p:cNvPr>
          <p:cNvSpPr/>
          <p:nvPr/>
        </p:nvSpPr>
        <p:spPr>
          <a:xfrm>
            <a:off x="6802742" y="3164478"/>
            <a:ext cx="1447465" cy="2786972"/>
          </a:xfrm>
          <a:custGeom>
            <a:avLst/>
            <a:gdLst/>
            <a:ahLst/>
            <a:cxnLst/>
            <a:rect l="l" t="t" r="r" b="b"/>
            <a:pathLst>
              <a:path w="9841" h="18948" extrusionOk="0">
                <a:moveTo>
                  <a:pt x="1" y="1"/>
                </a:moveTo>
                <a:lnTo>
                  <a:pt x="1" y="18948"/>
                </a:lnTo>
                <a:lnTo>
                  <a:pt x="9841" y="18948"/>
                </a:lnTo>
                <a:lnTo>
                  <a:pt x="984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74;p15">
            <a:extLst>
              <a:ext uri="{FF2B5EF4-FFF2-40B4-BE49-F238E27FC236}">
                <a16:creationId xmlns:a16="http://schemas.microsoft.com/office/drawing/2014/main" id="{A857768D-6FD1-417D-0584-8F1CB6F645F1}"/>
              </a:ext>
            </a:extLst>
          </p:cNvPr>
          <p:cNvSpPr/>
          <p:nvPr/>
        </p:nvSpPr>
        <p:spPr>
          <a:xfrm>
            <a:off x="6935272" y="3115497"/>
            <a:ext cx="1182566" cy="2840803"/>
          </a:xfrm>
          <a:custGeom>
            <a:avLst/>
            <a:gdLst/>
            <a:ahLst/>
            <a:cxnLst/>
            <a:rect l="l" t="t" r="r" b="b"/>
            <a:pathLst>
              <a:path w="8040" h="19314" extrusionOk="0">
                <a:moveTo>
                  <a:pt x="0" y="0"/>
                </a:moveTo>
                <a:lnTo>
                  <a:pt x="0" y="19314"/>
                </a:lnTo>
                <a:lnTo>
                  <a:pt x="8039" y="19314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5;p15">
            <a:extLst>
              <a:ext uri="{FF2B5EF4-FFF2-40B4-BE49-F238E27FC236}">
                <a16:creationId xmlns:a16="http://schemas.microsoft.com/office/drawing/2014/main" id="{715A6C12-298C-C842-3343-A8B83DB77180}"/>
              </a:ext>
            </a:extLst>
          </p:cNvPr>
          <p:cNvSpPr/>
          <p:nvPr/>
        </p:nvSpPr>
        <p:spPr>
          <a:xfrm>
            <a:off x="7057946" y="3238023"/>
            <a:ext cx="937226" cy="2590758"/>
          </a:xfrm>
          <a:custGeom>
            <a:avLst/>
            <a:gdLst/>
            <a:ahLst/>
            <a:cxnLst/>
            <a:rect l="l" t="t" r="r" b="b"/>
            <a:pathLst>
              <a:path w="6372" h="17614" extrusionOk="0">
                <a:moveTo>
                  <a:pt x="0" y="1"/>
                </a:moveTo>
                <a:lnTo>
                  <a:pt x="0" y="17614"/>
                </a:lnTo>
                <a:lnTo>
                  <a:pt x="6371" y="17614"/>
                </a:lnTo>
                <a:lnTo>
                  <a:pt x="6371" y="1"/>
                </a:lnTo>
                <a:close/>
              </a:path>
            </a:pathLst>
          </a:custGeom>
          <a:solidFill>
            <a:srgbClr val="FDB4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6;p15">
            <a:extLst>
              <a:ext uri="{FF2B5EF4-FFF2-40B4-BE49-F238E27FC236}">
                <a16:creationId xmlns:a16="http://schemas.microsoft.com/office/drawing/2014/main" id="{41D9B17F-B4A9-6B43-CC96-DB29CB658630}"/>
              </a:ext>
            </a:extLst>
          </p:cNvPr>
          <p:cNvSpPr/>
          <p:nvPr/>
        </p:nvSpPr>
        <p:spPr>
          <a:xfrm>
            <a:off x="3417283" y="3993628"/>
            <a:ext cx="5348018" cy="392718"/>
          </a:xfrm>
          <a:custGeom>
            <a:avLst/>
            <a:gdLst/>
            <a:ahLst/>
            <a:cxnLst/>
            <a:rect l="l" t="t" r="r" b="b"/>
            <a:pathLst>
              <a:path w="36360" h="2670" extrusionOk="0">
                <a:moveTo>
                  <a:pt x="0" y="1"/>
                </a:moveTo>
                <a:lnTo>
                  <a:pt x="0" y="2303"/>
                </a:lnTo>
                <a:cubicBezTo>
                  <a:pt x="267" y="2536"/>
                  <a:pt x="567" y="2670"/>
                  <a:pt x="934" y="2670"/>
                </a:cubicBezTo>
                <a:cubicBezTo>
                  <a:pt x="1735" y="2670"/>
                  <a:pt x="2368" y="2036"/>
                  <a:pt x="2368" y="1235"/>
                </a:cubicBezTo>
                <a:cubicBezTo>
                  <a:pt x="2368" y="2036"/>
                  <a:pt x="3036" y="2670"/>
                  <a:pt x="3803" y="2670"/>
                </a:cubicBezTo>
                <a:cubicBezTo>
                  <a:pt x="4603" y="2670"/>
                  <a:pt x="5271" y="2036"/>
                  <a:pt x="5271" y="1235"/>
                </a:cubicBezTo>
                <a:cubicBezTo>
                  <a:pt x="5271" y="2036"/>
                  <a:pt x="5904" y="2670"/>
                  <a:pt x="6705" y="2670"/>
                </a:cubicBezTo>
                <a:cubicBezTo>
                  <a:pt x="7472" y="2670"/>
                  <a:pt x="8139" y="2036"/>
                  <a:pt x="8139" y="1235"/>
                </a:cubicBezTo>
                <a:cubicBezTo>
                  <a:pt x="8139" y="2036"/>
                  <a:pt x="8773" y="2670"/>
                  <a:pt x="9574" y="2670"/>
                </a:cubicBezTo>
                <a:cubicBezTo>
                  <a:pt x="10374" y="2670"/>
                  <a:pt x="11008" y="2036"/>
                  <a:pt x="11008" y="1235"/>
                </a:cubicBezTo>
                <a:cubicBezTo>
                  <a:pt x="11008" y="2036"/>
                  <a:pt x="11642" y="2670"/>
                  <a:pt x="12442" y="2670"/>
                </a:cubicBezTo>
                <a:cubicBezTo>
                  <a:pt x="13243" y="2670"/>
                  <a:pt x="13877" y="2036"/>
                  <a:pt x="13877" y="1235"/>
                </a:cubicBezTo>
                <a:cubicBezTo>
                  <a:pt x="13877" y="2036"/>
                  <a:pt x="14544" y="2670"/>
                  <a:pt x="15311" y="2670"/>
                </a:cubicBezTo>
                <a:cubicBezTo>
                  <a:pt x="16112" y="2670"/>
                  <a:pt x="16779" y="2036"/>
                  <a:pt x="16779" y="1235"/>
                </a:cubicBezTo>
                <a:cubicBezTo>
                  <a:pt x="16779" y="2036"/>
                  <a:pt x="17413" y="2670"/>
                  <a:pt x="18213" y="2670"/>
                </a:cubicBezTo>
                <a:cubicBezTo>
                  <a:pt x="18980" y="2670"/>
                  <a:pt x="19647" y="2036"/>
                  <a:pt x="19647" y="1235"/>
                </a:cubicBezTo>
                <a:cubicBezTo>
                  <a:pt x="19647" y="2036"/>
                  <a:pt x="20281" y="2670"/>
                  <a:pt x="21082" y="2670"/>
                </a:cubicBezTo>
                <a:cubicBezTo>
                  <a:pt x="21882" y="2670"/>
                  <a:pt x="22516" y="2036"/>
                  <a:pt x="22516" y="1235"/>
                </a:cubicBezTo>
                <a:cubicBezTo>
                  <a:pt x="22516" y="2036"/>
                  <a:pt x="23150" y="2670"/>
                  <a:pt x="23951" y="2670"/>
                </a:cubicBezTo>
                <a:cubicBezTo>
                  <a:pt x="24751" y="2670"/>
                  <a:pt x="25385" y="2036"/>
                  <a:pt x="25385" y="1235"/>
                </a:cubicBezTo>
                <a:cubicBezTo>
                  <a:pt x="25385" y="2036"/>
                  <a:pt x="26052" y="2670"/>
                  <a:pt x="26819" y="2670"/>
                </a:cubicBezTo>
                <a:cubicBezTo>
                  <a:pt x="27620" y="2670"/>
                  <a:pt x="28254" y="2036"/>
                  <a:pt x="28254" y="1235"/>
                </a:cubicBezTo>
                <a:cubicBezTo>
                  <a:pt x="28254" y="2036"/>
                  <a:pt x="28921" y="2670"/>
                  <a:pt x="29721" y="2670"/>
                </a:cubicBezTo>
                <a:cubicBezTo>
                  <a:pt x="30489" y="2670"/>
                  <a:pt x="31156" y="2036"/>
                  <a:pt x="31156" y="1235"/>
                </a:cubicBezTo>
                <a:cubicBezTo>
                  <a:pt x="31156" y="2036"/>
                  <a:pt x="31789" y="2670"/>
                  <a:pt x="32590" y="2670"/>
                </a:cubicBezTo>
                <a:cubicBezTo>
                  <a:pt x="33391" y="2670"/>
                  <a:pt x="34024" y="2036"/>
                  <a:pt x="34024" y="1235"/>
                </a:cubicBezTo>
                <a:cubicBezTo>
                  <a:pt x="34024" y="2036"/>
                  <a:pt x="34658" y="2670"/>
                  <a:pt x="35459" y="2670"/>
                </a:cubicBezTo>
                <a:cubicBezTo>
                  <a:pt x="35792" y="2670"/>
                  <a:pt x="36093" y="2536"/>
                  <a:pt x="36359" y="2369"/>
                </a:cubicBezTo>
                <a:lnTo>
                  <a:pt x="3635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77;p15">
            <a:extLst>
              <a:ext uri="{FF2B5EF4-FFF2-40B4-BE49-F238E27FC236}">
                <a16:creationId xmlns:a16="http://schemas.microsoft.com/office/drawing/2014/main" id="{A2079CCF-48AD-C854-617D-6CB76DEA8C08}"/>
              </a:ext>
            </a:extLst>
          </p:cNvPr>
          <p:cNvSpPr/>
          <p:nvPr/>
        </p:nvSpPr>
        <p:spPr>
          <a:xfrm>
            <a:off x="6935272" y="4626709"/>
            <a:ext cx="1182566" cy="245337"/>
          </a:xfrm>
          <a:custGeom>
            <a:avLst/>
            <a:gdLst/>
            <a:ahLst/>
            <a:cxnLst/>
            <a:rect l="l" t="t" r="r" b="b"/>
            <a:pathLst>
              <a:path w="8040" h="1668" extrusionOk="0">
                <a:moveTo>
                  <a:pt x="0" y="0"/>
                </a:moveTo>
                <a:lnTo>
                  <a:pt x="0" y="1668"/>
                </a:lnTo>
                <a:lnTo>
                  <a:pt x="8039" y="1668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8;p15">
            <a:extLst>
              <a:ext uri="{FF2B5EF4-FFF2-40B4-BE49-F238E27FC236}">
                <a16:creationId xmlns:a16="http://schemas.microsoft.com/office/drawing/2014/main" id="{B97110B5-2F19-4F70-4099-4E65F118EE39}"/>
              </a:ext>
            </a:extLst>
          </p:cNvPr>
          <p:cNvSpPr/>
          <p:nvPr/>
        </p:nvSpPr>
        <p:spPr>
          <a:xfrm>
            <a:off x="7008817" y="4714963"/>
            <a:ext cx="304319" cy="54127"/>
          </a:xfrm>
          <a:custGeom>
            <a:avLst/>
            <a:gdLst/>
            <a:ahLst/>
            <a:cxnLst/>
            <a:rect l="l" t="t" r="r" b="b"/>
            <a:pathLst>
              <a:path w="2069" h="368" extrusionOk="0">
                <a:moveTo>
                  <a:pt x="201" y="0"/>
                </a:moveTo>
                <a:cubicBezTo>
                  <a:pt x="101" y="0"/>
                  <a:pt x="1" y="67"/>
                  <a:pt x="1" y="201"/>
                </a:cubicBezTo>
                <a:cubicBezTo>
                  <a:pt x="1" y="301"/>
                  <a:pt x="101" y="367"/>
                  <a:pt x="201" y="367"/>
                </a:cubicBezTo>
                <a:lnTo>
                  <a:pt x="1869" y="367"/>
                </a:lnTo>
                <a:cubicBezTo>
                  <a:pt x="1969" y="367"/>
                  <a:pt x="2069" y="301"/>
                  <a:pt x="2069" y="201"/>
                </a:cubicBezTo>
                <a:cubicBezTo>
                  <a:pt x="2069" y="67"/>
                  <a:pt x="1969" y="0"/>
                  <a:pt x="18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79;p15">
            <a:extLst>
              <a:ext uri="{FF2B5EF4-FFF2-40B4-BE49-F238E27FC236}">
                <a16:creationId xmlns:a16="http://schemas.microsoft.com/office/drawing/2014/main" id="{81284009-06C2-1DFE-48AD-DBFC18F2BC76}"/>
              </a:ext>
            </a:extLst>
          </p:cNvPr>
          <p:cNvSpPr/>
          <p:nvPr/>
        </p:nvSpPr>
        <p:spPr>
          <a:xfrm>
            <a:off x="3417283" y="2600237"/>
            <a:ext cx="5338165" cy="441696"/>
          </a:xfrm>
          <a:custGeom>
            <a:avLst/>
            <a:gdLst/>
            <a:ahLst/>
            <a:cxnLst/>
            <a:rect l="l" t="t" r="r" b="b"/>
            <a:pathLst>
              <a:path w="36293" h="3003" extrusionOk="0">
                <a:moveTo>
                  <a:pt x="0" y="1"/>
                </a:moveTo>
                <a:lnTo>
                  <a:pt x="0" y="3003"/>
                </a:lnTo>
                <a:lnTo>
                  <a:pt x="36293" y="3003"/>
                </a:lnTo>
                <a:lnTo>
                  <a:pt x="3629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80;p15">
            <a:extLst>
              <a:ext uri="{FF2B5EF4-FFF2-40B4-BE49-F238E27FC236}">
                <a16:creationId xmlns:a16="http://schemas.microsoft.com/office/drawing/2014/main" id="{6AD77B05-05D4-029E-2C47-0E4144959C5A}"/>
              </a:ext>
            </a:extLst>
          </p:cNvPr>
          <p:cNvSpPr/>
          <p:nvPr/>
        </p:nvSpPr>
        <p:spPr>
          <a:xfrm>
            <a:off x="3270044" y="2413725"/>
            <a:ext cx="5632628" cy="520239"/>
          </a:xfrm>
          <a:custGeom>
            <a:avLst/>
            <a:gdLst/>
            <a:ahLst/>
            <a:cxnLst/>
            <a:rect l="l" t="t" r="r" b="b"/>
            <a:pathLst>
              <a:path w="38295" h="3537" extrusionOk="0">
                <a:moveTo>
                  <a:pt x="0" y="1"/>
                </a:moveTo>
                <a:lnTo>
                  <a:pt x="0" y="3537"/>
                </a:lnTo>
                <a:lnTo>
                  <a:pt x="38294" y="3537"/>
                </a:lnTo>
                <a:lnTo>
                  <a:pt x="382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83;p15">
            <a:extLst>
              <a:ext uri="{FF2B5EF4-FFF2-40B4-BE49-F238E27FC236}">
                <a16:creationId xmlns:a16="http://schemas.microsoft.com/office/drawing/2014/main" id="{6365242E-C7B1-97FA-E8DB-4A80712256CA}"/>
              </a:ext>
            </a:extLst>
          </p:cNvPr>
          <p:cNvSpPr/>
          <p:nvPr/>
        </p:nvSpPr>
        <p:spPr>
          <a:xfrm>
            <a:off x="2921731" y="3115497"/>
            <a:ext cx="6329225" cy="687036"/>
          </a:xfrm>
          <a:custGeom>
            <a:avLst/>
            <a:gdLst/>
            <a:ahLst/>
            <a:cxnLst/>
            <a:rect l="l" t="t" r="r" b="b"/>
            <a:pathLst>
              <a:path w="43031" h="4671" extrusionOk="0">
                <a:moveTo>
                  <a:pt x="6104" y="0"/>
                </a:moveTo>
                <a:lnTo>
                  <a:pt x="0" y="4670"/>
                </a:lnTo>
                <a:lnTo>
                  <a:pt x="43031" y="4670"/>
                </a:lnTo>
                <a:lnTo>
                  <a:pt x="369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4;p15">
            <a:extLst>
              <a:ext uri="{FF2B5EF4-FFF2-40B4-BE49-F238E27FC236}">
                <a16:creationId xmlns:a16="http://schemas.microsoft.com/office/drawing/2014/main" id="{F92A466A-0957-6566-06A1-7886C41EB85D}"/>
              </a:ext>
            </a:extLst>
          </p:cNvPr>
          <p:cNvSpPr/>
          <p:nvPr/>
        </p:nvSpPr>
        <p:spPr>
          <a:xfrm>
            <a:off x="8049050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0" y="0"/>
                </a:moveTo>
                <a:lnTo>
                  <a:pt x="5304" y="4670"/>
                </a:lnTo>
                <a:lnTo>
                  <a:pt x="8173" y="4670"/>
                </a:lnTo>
                <a:lnTo>
                  <a:pt x="20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5;p15">
            <a:extLst>
              <a:ext uri="{FF2B5EF4-FFF2-40B4-BE49-F238E27FC236}">
                <a16:creationId xmlns:a16="http://schemas.microsoft.com/office/drawing/2014/main" id="{EAA179C9-C5F9-777F-E448-A4893DA1AD7F}"/>
              </a:ext>
            </a:extLst>
          </p:cNvPr>
          <p:cNvSpPr/>
          <p:nvPr/>
        </p:nvSpPr>
        <p:spPr>
          <a:xfrm>
            <a:off x="7445534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0" y="0"/>
                </a:moveTo>
                <a:lnTo>
                  <a:pt x="3670" y="4670"/>
                </a:lnTo>
                <a:lnTo>
                  <a:pt x="6538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86;p15">
            <a:extLst>
              <a:ext uri="{FF2B5EF4-FFF2-40B4-BE49-F238E27FC236}">
                <a16:creationId xmlns:a16="http://schemas.microsoft.com/office/drawing/2014/main" id="{676841CD-E18A-4BEE-286F-C9B1D8EDB30A}"/>
              </a:ext>
            </a:extLst>
          </p:cNvPr>
          <p:cNvSpPr/>
          <p:nvPr/>
        </p:nvSpPr>
        <p:spPr>
          <a:xfrm>
            <a:off x="6842017" y="3115497"/>
            <a:ext cx="721306" cy="687036"/>
          </a:xfrm>
          <a:custGeom>
            <a:avLst/>
            <a:gdLst/>
            <a:ahLst/>
            <a:cxnLst/>
            <a:rect l="l" t="t" r="r" b="b"/>
            <a:pathLst>
              <a:path w="4904" h="4671" extrusionOk="0">
                <a:moveTo>
                  <a:pt x="0" y="0"/>
                </a:moveTo>
                <a:lnTo>
                  <a:pt x="2035" y="4670"/>
                </a:lnTo>
                <a:lnTo>
                  <a:pt x="4904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87;p15">
            <a:extLst>
              <a:ext uri="{FF2B5EF4-FFF2-40B4-BE49-F238E27FC236}">
                <a16:creationId xmlns:a16="http://schemas.microsoft.com/office/drawing/2014/main" id="{F3A49BC1-5CAF-F5A0-02A3-270E821AAD32}"/>
              </a:ext>
            </a:extLst>
          </p:cNvPr>
          <p:cNvSpPr/>
          <p:nvPr/>
        </p:nvSpPr>
        <p:spPr>
          <a:xfrm>
            <a:off x="623850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0" y="0"/>
                </a:moveTo>
                <a:lnTo>
                  <a:pt x="401" y="4670"/>
                </a:lnTo>
                <a:lnTo>
                  <a:pt x="3269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8;p15">
            <a:extLst>
              <a:ext uri="{FF2B5EF4-FFF2-40B4-BE49-F238E27FC236}">
                <a16:creationId xmlns:a16="http://schemas.microsoft.com/office/drawing/2014/main" id="{73319B5A-31F1-8D50-419D-56278F1000D7}"/>
              </a:ext>
            </a:extLst>
          </p:cNvPr>
          <p:cNvSpPr/>
          <p:nvPr/>
        </p:nvSpPr>
        <p:spPr>
          <a:xfrm>
            <a:off x="545347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1235" y="0"/>
                </a:moveTo>
                <a:lnTo>
                  <a:pt x="0" y="4670"/>
                </a:lnTo>
                <a:lnTo>
                  <a:pt x="2869" y="4670"/>
                </a:lnTo>
                <a:lnTo>
                  <a:pt x="32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89;p15">
            <a:extLst>
              <a:ext uri="{FF2B5EF4-FFF2-40B4-BE49-F238E27FC236}">
                <a16:creationId xmlns:a16="http://schemas.microsoft.com/office/drawing/2014/main" id="{EB5E415E-C734-C853-7B80-C2DE269E2BC7}"/>
              </a:ext>
            </a:extLst>
          </p:cNvPr>
          <p:cNvSpPr/>
          <p:nvPr/>
        </p:nvSpPr>
        <p:spPr>
          <a:xfrm>
            <a:off x="4609459" y="3115497"/>
            <a:ext cx="721454" cy="687036"/>
          </a:xfrm>
          <a:custGeom>
            <a:avLst/>
            <a:gdLst/>
            <a:ahLst/>
            <a:cxnLst/>
            <a:rect l="l" t="t" r="r" b="b"/>
            <a:pathLst>
              <a:path w="4905" h="4671" extrusionOk="0">
                <a:moveTo>
                  <a:pt x="2870" y="0"/>
                </a:moveTo>
                <a:lnTo>
                  <a:pt x="1" y="4670"/>
                </a:lnTo>
                <a:lnTo>
                  <a:pt x="2870" y="4670"/>
                </a:lnTo>
                <a:lnTo>
                  <a:pt x="49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90;p15">
            <a:extLst>
              <a:ext uri="{FF2B5EF4-FFF2-40B4-BE49-F238E27FC236}">
                <a16:creationId xmlns:a16="http://schemas.microsoft.com/office/drawing/2014/main" id="{9F3F0703-96E6-AD80-69A2-346F6A0863D2}"/>
              </a:ext>
            </a:extLst>
          </p:cNvPr>
          <p:cNvSpPr/>
          <p:nvPr/>
        </p:nvSpPr>
        <p:spPr>
          <a:xfrm>
            <a:off x="3765595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4470" y="0"/>
                </a:moveTo>
                <a:lnTo>
                  <a:pt x="0" y="4670"/>
                </a:lnTo>
                <a:lnTo>
                  <a:pt x="2869" y="4670"/>
                </a:lnTo>
                <a:lnTo>
                  <a:pt x="65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91;p15">
            <a:extLst>
              <a:ext uri="{FF2B5EF4-FFF2-40B4-BE49-F238E27FC236}">
                <a16:creationId xmlns:a16="http://schemas.microsoft.com/office/drawing/2014/main" id="{C131FE0D-B9C9-17E5-D2BE-52E75B1E143B}"/>
              </a:ext>
            </a:extLst>
          </p:cNvPr>
          <p:cNvSpPr/>
          <p:nvPr/>
        </p:nvSpPr>
        <p:spPr>
          <a:xfrm>
            <a:off x="2921731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6104" y="0"/>
                </a:moveTo>
                <a:lnTo>
                  <a:pt x="0" y="4670"/>
                </a:lnTo>
                <a:lnTo>
                  <a:pt x="2869" y="4670"/>
                </a:lnTo>
                <a:lnTo>
                  <a:pt x="81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92;p15">
            <a:extLst>
              <a:ext uri="{FF2B5EF4-FFF2-40B4-BE49-F238E27FC236}">
                <a16:creationId xmlns:a16="http://schemas.microsoft.com/office/drawing/2014/main" id="{CE9594B3-29F0-7943-BFE6-1B8EC2DD2594}"/>
              </a:ext>
            </a:extLst>
          </p:cNvPr>
          <p:cNvSpPr/>
          <p:nvPr/>
        </p:nvSpPr>
        <p:spPr>
          <a:xfrm>
            <a:off x="291673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8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3;p15">
            <a:extLst>
              <a:ext uri="{FF2B5EF4-FFF2-40B4-BE49-F238E27FC236}">
                <a16:creationId xmlns:a16="http://schemas.microsoft.com/office/drawing/2014/main" id="{7A6F54B7-E70D-9CD4-7684-47F903B110BA}"/>
              </a:ext>
            </a:extLst>
          </p:cNvPr>
          <p:cNvSpPr/>
          <p:nvPr/>
        </p:nvSpPr>
        <p:spPr>
          <a:xfrm>
            <a:off x="3343590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4;p15">
            <a:extLst>
              <a:ext uri="{FF2B5EF4-FFF2-40B4-BE49-F238E27FC236}">
                <a16:creationId xmlns:a16="http://schemas.microsoft.com/office/drawing/2014/main" id="{018CD51E-D34A-9EC9-17EB-B3E2FDF9F054}"/>
              </a:ext>
            </a:extLst>
          </p:cNvPr>
          <p:cNvSpPr/>
          <p:nvPr/>
        </p:nvSpPr>
        <p:spPr>
          <a:xfrm>
            <a:off x="3765595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95;p15">
            <a:extLst>
              <a:ext uri="{FF2B5EF4-FFF2-40B4-BE49-F238E27FC236}">
                <a16:creationId xmlns:a16="http://schemas.microsoft.com/office/drawing/2014/main" id="{45AD90AD-34E3-86EE-AA9C-D6B7923453C5}"/>
              </a:ext>
            </a:extLst>
          </p:cNvPr>
          <p:cNvSpPr/>
          <p:nvPr/>
        </p:nvSpPr>
        <p:spPr>
          <a:xfrm>
            <a:off x="4187601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96;p15">
            <a:extLst>
              <a:ext uri="{FF2B5EF4-FFF2-40B4-BE49-F238E27FC236}">
                <a16:creationId xmlns:a16="http://schemas.microsoft.com/office/drawing/2014/main" id="{F616797A-029C-7D5D-FB77-428DBA36DB83}"/>
              </a:ext>
            </a:extLst>
          </p:cNvPr>
          <p:cNvSpPr/>
          <p:nvPr/>
        </p:nvSpPr>
        <p:spPr>
          <a:xfrm>
            <a:off x="4609459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97;p15">
            <a:extLst>
              <a:ext uri="{FF2B5EF4-FFF2-40B4-BE49-F238E27FC236}">
                <a16:creationId xmlns:a16="http://schemas.microsoft.com/office/drawing/2014/main" id="{ADF2E0A8-D2A0-B6A9-C59E-7B5173559062}"/>
              </a:ext>
            </a:extLst>
          </p:cNvPr>
          <p:cNvSpPr/>
          <p:nvPr/>
        </p:nvSpPr>
        <p:spPr>
          <a:xfrm>
            <a:off x="5031465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98;p15">
            <a:extLst>
              <a:ext uri="{FF2B5EF4-FFF2-40B4-BE49-F238E27FC236}">
                <a16:creationId xmlns:a16="http://schemas.microsoft.com/office/drawing/2014/main" id="{95C1569F-B4B2-5593-3B02-88E1CE28B179}"/>
              </a:ext>
            </a:extLst>
          </p:cNvPr>
          <p:cNvSpPr/>
          <p:nvPr/>
        </p:nvSpPr>
        <p:spPr>
          <a:xfrm>
            <a:off x="545347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68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902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99;p15">
            <a:extLst>
              <a:ext uri="{FF2B5EF4-FFF2-40B4-BE49-F238E27FC236}">
                <a16:creationId xmlns:a16="http://schemas.microsoft.com/office/drawing/2014/main" id="{D800C728-7549-5B72-D000-ACF87006FBB9}"/>
              </a:ext>
            </a:extLst>
          </p:cNvPr>
          <p:cNvSpPr/>
          <p:nvPr/>
        </p:nvSpPr>
        <p:spPr>
          <a:xfrm>
            <a:off x="588033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00;p15">
            <a:extLst>
              <a:ext uri="{FF2B5EF4-FFF2-40B4-BE49-F238E27FC236}">
                <a16:creationId xmlns:a16="http://schemas.microsoft.com/office/drawing/2014/main" id="{FE69511A-94F3-5C40-EF72-1E6BC8949D76}"/>
              </a:ext>
            </a:extLst>
          </p:cNvPr>
          <p:cNvSpPr/>
          <p:nvPr/>
        </p:nvSpPr>
        <p:spPr>
          <a:xfrm>
            <a:off x="6302338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01;p15">
            <a:extLst>
              <a:ext uri="{FF2B5EF4-FFF2-40B4-BE49-F238E27FC236}">
                <a16:creationId xmlns:a16="http://schemas.microsoft.com/office/drawing/2014/main" id="{47DD6F4F-5DF2-4168-A575-6DF8BEFE539F}"/>
              </a:ext>
            </a:extLst>
          </p:cNvPr>
          <p:cNvSpPr/>
          <p:nvPr/>
        </p:nvSpPr>
        <p:spPr>
          <a:xfrm>
            <a:off x="6724196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102;p15">
            <a:extLst>
              <a:ext uri="{FF2B5EF4-FFF2-40B4-BE49-F238E27FC236}">
                <a16:creationId xmlns:a16="http://schemas.microsoft.com/office/drawing/2014/main" id="{72782F12-DA8D-E52E-DD18-893E098253EF}"/>
              </a:ext>
            </a:extLst>
          </p:cNvPr>
          <p:cNvSpPr/>
          <p:nvPr/>
        </p:nvSpPr>
        <p:spPr>
          <a:xfrm>
            <a:off x="714620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103;p15">
            <a:extLst>
              <a:ext uri="{FF2B5EF4-FFF2-40B4-BE49-F238E27FC236}">
                <a16:creationId xmlns:a16="http://schemas.microsoft.com/office/drawing/2014/main" id="{2140E778-824F-3CEF-6F92-CDD1B6ACE08B}"/>
              </a:ext>
            </a:extLst>
          </p:cNvPr>
          <p:cNvSpPr/>
          <p:nvPr/>
        </p:nvSpPr>
        <p:spPr>
          <a:xfrm>
            <a:off x="7568208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35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104;p15">
            <a:extLst>
              <a:ext uri="{FF2B5EF4-FFF2-40B4-BE49-F238E27FC236}">
                <a16:creationId xmlns:a16="http://schemas.microsoft.com/office/drawing/2014/main" id="{8DA0B526-763B-92A2-58E7-68E29FE8E168}"/>
              </a:ext>
            </a:extLst>
          </p:cNvPr>
          <p:cNvSpPr/>
          <p:nvPr/>
        </p:nvSpPr>
        <p:spPr>
          <a:xfrm>
            <a:off x="7990066" y="3802412"/>
            <a:ext cx="427136" cy="387718"/>
          </a:xfrm>
          <a:custGeom>
            <a:avLst/>
            <a:gdLst/>
            <a:ahLst/>
            <a:cxnLst/>
            <a:rect l="l" t="t" r="r" b="b"/>
            <a:pathLst>
              <a:path w="2904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9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105;p15">
            <a:extLst>
              <a:ext uri="{FF2B5EF4-FFF2-40B4-BE49-F238E27FC236}">
                <a16:creationId xmlns:a16="http://schemas.microsoft.com/office/drawing/2014/main" id="{1ABD8024-2EB0-4933-49D1-793FF3DF846D}"/>
              </a:ext>
            </a:extLst>
          </p:cNvPr>
          <p:cNvSpPr/>
          <p:nvPr/>
        </p:nvSpPr>
        <p:spPr>
          <a:xfrm>
            <a:off x="8417072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02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06;p15">
            <a:extLst>
              <a:ext uri="{FF2B5EF4-FFF2-40B4-BE49-F238E27FC236}">
                <a16:creationId xmlns:a16="http://schemas.microsoft.com/office/drawing/2014/main" id="{02B01305-4709-AF71-2D75-5961E9D440CA}"/>
              </a:ext>
            </a:extLst>
          </p:cNvPr>
          <p:cNvSpPr/>
          <p:nvPr/>
        </p:nvSpPr>
        <p:spPr>
          <a:xfrm>
            <a:off x="8838933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0;p20">
            <a:extLst>
              <a:ext uri="{FF2B5EF4-FFF2-40B4-BE49-F238E27FC236}">
                <a16:creationId xmlns:a16="http://schemas.microsoft.com/office/drawing/2014/main" id="{F277ECEA-56E7-B306-F529-3236AAB4E79E}"/>
              </a:ext>
            </a:extLst>
          </p:cNvPr>
          <p:cNvSpPr/>
          <p:nvPr/>
        </p:nvSpPr>
        <p:spPr>
          <a:xfrm>
            <a:off x="3570347" y="641350"/>
            <a:ext cx="5057718" cy="2072577"/>
          </a:xfrm>
          <a:prstGeom prst="roundRect">
            <a:avLst>
              <a:gd name="adj" fmla="val 10059"/>
            </a:avLst>
          </a:prstGeom>
          <a:solidFill>
            <a:schemeClr val="lt1"/>
          </a:solidFill>
          <a:ln w="7620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058;p33">
            <a:extLst>
              <a:ext uri="{FF2B5EF4-FFF2-40B4-BE49-F238E27FC236}">
                <a16:creationId xmlns:a16="http://schemas.microsoft.com/office/drawing/2014/main" id="{0B39D1E9-58C1-7457-A320-929C01CEA0EC}"/>
              </a:ext>
            </a:extLst>
          </p:cNvPr>
          <p:cNvSpPr txBox="1">
            <a:spLocks/>
          </p:cNvSpPr>
          <p:nvPr/>
        </p:nvSpPr>
        <p:spPr>
          <a:xfrm>
            <a:off x="3582742" y="1680086"/>
            <a:ext cx="5007202" cy="91313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6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Fréquence de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6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mise à jour</a:t>
            </a:r>
          </a:p>
        </p:txBody>
      </p:sp>
      <p:sp>
        <p:nvSpPr>
          <p:cNvPr id="52" name="Google Shape;1054;p33">
            <a:extLst>
              <a:ext uri="{FF2B5EF4-FFF2-40B4-BE49-F238E27FC236}">
                <a16:creationId xmlns:a16="http://schemas.microsoft.com/office/drawing/2014/main" id="{7490207A-6C55-BC6B-F4E3-33832884A165}"/>
              </a:ext>
            </a:extLst>
          </p:cNvPr>
          <p:cNvSpPr txBox="1">
            <a:spLocks/>
          </p:cNvSpPr>
          <p:nvPr/>
        </p:nvSpPr>
        <p:spPr>
          <a:xfrm>
            <a:off x="3582742" y="703263"/>
            <a:ext cx="5007202" cy="11104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sz="7200" dirty="0">
                <a:solidFill>
                  <a:srgbClr val="8181FF"/>
                </a:solidFill>
                <a:latin typeface="Bahnschrift SemiBold" panose="020B0502040204020203" pitchFamily="34" charset="0"/>
              </a:rPr>
              <a:t>04</a:t>
            </a:r>
            <a:endParaRPr lang="en" sz="9600" dirty="0">
              <a:solidFill>
                <a:srgbClr val="8181FF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16225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7CF4CC-7C16-F67F-C903-F76A024E77A7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3DD4DD-C5D3-6D34-AC95-CBB9ABA558BE}"/>
              </a:ext>
            </a:extLst>
          </p:cNvPr>
          <p:cNvSpPr/>
          <p:nvPr/>
        </p:nvSpPr>
        <p:spPr>
          <a:xfrm>
            <a:off x="-2035" y="4110081"/>
            <a:ext cx="241295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187BDE0-6B0F-D7B1-BA20-B8AF7D20BCB2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1074557-D713-A8A6-A91A-1C2BD3523258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39AF690-CE66-DC70-4F6C-837ED11F48D5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182E00C-65E4-124F-18E8-63E276FCC984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E19CF6A-26AB-2143-8CF6-37D0E48B8C53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" name="Rectangle : avec coins arrondis en diagonale 1">
            <a:extLst>
              <a:ext uri="{FF2B5EF4-FFF2-40B4-BE49-F238E27FC236}">
                <a16:creationId xmlns:a16="http://schemas.microsoft.com/office/drawing/2014/main" id="{69600D4F-D7A7-4EEC-A1BE-2DF024A6C0DB}"/>
              </a:ext>
            </a:extLst>
          </p:cNvPr>
          <p:cNvSpPr/>
          <p:nvPr/>
        </p:nvSpPr>
        <p:spPr>
          <a:xfrm>
            <a:off x="1963421" y="421485"/>
            <a:ext cx="3120389" cy="167763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PÉRIODE INITIALE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" name="Rectangle : avec coins arrondis en diagonale 2">
            <a:extLst>
              <a:ext uri="{FF2B5EF4-FFF2-40B4-BE49-F238E27FC236}">
                <a16:creationId xmlns:a16="http://schemas.microsoft.com/office/drawing/2014/main" id="{55DDA127-23F1-9569-CD9C-47E46287E203}"/>
              </a:ext>
            </a:extLst>
          </p:cNvPr>
          <p:cNvSpPr/>
          <p:nvPr/>
        </p:nvSpPr>
        <p:spPr>
          <a:xfrm>
            <a:off x="1963421" y="2279324"/>
            <a:ext cx="3120389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C0D768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NOUVELLE TRANCHE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1" name="Rectangle : avec coins arrondis en diagonale 10">
            <a:extLst>
              <a:ext uri="{FF2B5EF4-FFF2-40B4-BE49-F238E27FC236}">
                <a16:creationId xmlns:a16="http://schemas.microsoft.com/office/drawing/2014/main" id="{AE663223-6AA4-0545-88EB-7DE1EAB6D186}"/>
              </a:ext>
            </a:extLst>
          </p:cNvPr>
          <p:cNvSpPr/>
          <p:nvPr/>
        </p:nvSpPr>
        <p:spPr>
          <a:xfrm>
            <a:off x="8522971" y="416932"/>
            <a:ext cx="1709420" cy="167763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CLUSTERS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2" name="Rectangle : avec coins arrondis en diagonale 11">
            <a:extLst>
              <a:ext uri="{FF2B5EF4-FFF2-40B4-BE49-F238E27FC236}">
                <a16:creationId xmlns:a16="http://schemas.microsoft.com/office/drawing/2014/main" id="{AF4F1CC5-639B-C328-8876-097DD904A676}"/>
              </a:ext>
            </a:extLst>
          </p:cNvPr>
          <p:cNvSpPr/>
          <p:nvPr/>
        </p:nvSpPr>
        <p:spPr>
          <a:xfrm>
            <a:off x="1963420" y="2822021"/>
            <a:ext cx="3120389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C8D267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NOUVELLE TRANCHE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3" name="Rectangle : avec coins arrondis en diagonale 12">
            <a:extLst>
              <a:ext uri="{FF2B5EF4-FFF2-40B4-BE49-F238E27FC236}">
                <a16:creationId xmlns:a16="http://schemas.microsoft.com/office/drawing/2014/main" id="{6B3BCAFD-49D8-2271-FBF0-29FFB3285CD3}"/>
              </a:ext>
            </a:extLst>
          </p:cNvPr>
          <p:cNvSpPr/>
          <p:nvPr/>
        </p:nvSpPr>
        <p:spPr>
          <a:xfrm>
            <a:off x="1963419" y="3364718"/>
            <a:ext cx="3120389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0CD66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NOUVELLE TRANCHE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4" name="Rectangle : avec coins arrondis en diagonale 13">
            <a:extLst>
              <a:ext uri="{FF2B5EF4-FFF2-40B4-BE49-F238E27FC236}">
                <a16:creationId xmlns:a16="http://schemas.microsoft.com/office/drawing/2014/main" id="{CFD99292-4FC3-4C85-314B-982206B8B477}"/>
              </a:ext>
            </a:extLst>
          </p:cNvPr>
          <p:cNvSpPr/>
          <p:nvPr/>
        </p:nvSpPr>
        <p:spPr>
          <a:xfrm>
            <a:off x="1963418" y="3907415"/>
            <a:ext cx="3120389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9C865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NOUVELLE TRANCHE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5" name="Rectangle : avec coins arrondis en diagonale 14">
            <a:extLst>
              <a:ext uri="{FF2B5EF4-FFF2-40B4-BE49-F238E27FC236}">
                <a16:creationId xmlns:a16="http://schemas.microsoft.com/office/drawing/2014/main" id="{8B8C7A73-4567-A127-479E-24BAA8817581}"/>
              </a:ext>
            </a:extLst>
          </p:cNvPr>
          <p:cNvSpPr/>
          <p:nvPr/>
        </p:nvSpPr>
        <p:spPr>
          <a:xfrm>
            <a:off x="1963417" y="4450112"/>
            <a:ext cx="3120389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E1C465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NOUVELLE TRANCHE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6" name="Rectangle : avec coins arrondis en diagonale 15">
            <a:extLst>
              <a:ext uri="{FF2B5EF4-FFF2-40B4-BE49-F238E27FC236}">
                <a16:creationId xmlns:a16="http://schemas.microsoft.com/office/drawing/2014/main" id="{B01E1E5A-2877-D41A-B188-16529978927E}"/>
              </a:ext>
            </a:extLst>
          </p:cNvPr>
          <p:cNvSpPr/>
          <p:nvPr/>
        </p:nvSpPr>
        <p:spPr>
          <a:xfrm>
            <a:off x="1963416" y="4992809"/>
            <a:ext cx="3120389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E9BF64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NOUVELLE TRANCHE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7" name="Rectangle : avec coins arrondis en diagonale 16">
            <a:extLst>
              <a:ext uri="{FF2B5EF4-FFF2-40B4-BE49-F238E27FC236}">
                <a16:creationId xmlns:a16="http://schemas.microsoft.com/office/drawing/2014/main" id="{004FF51B-D74D-B161-4A40-5242DEA9B60F}"/>
              </a:ext>
            </a:extLst>
          </p:cNvPr>
          <p:cNvSpPr/>
          <p:nvPr/>
        </p:nvSpPr>
        <p:spPr>
          <a:xfrm>
            <a:off x="1963415" y="5535506"/>
            <a:ext cx="3120389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2BA63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NOUVELLE TRANCHE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8" name="Rectangle : avec coins arrondis en diagonale 17">
            <a:extLst>
              <a:ext uri="{FF2B5EF4-FFF2-40B4-BE49-F238E27FC236}">
                <a16:creationId xmlns:a16="http://schemas.microsoft.com/office/drawing/2014/main" id="{6C1F837D-7ED4-1D03-55DD-944A0658C6E6}"/>
              </a:ext>
            </a:extLst>
          </p:cNvPr>
          <p:cNvSpPr/>
          <p:nvPr/>
        </p:nvSpPr>
        <p:spPr>
          <a:xfrm>
            <a:off x="1963414" y="6078203"/>
            <a:ext cx="3120389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CB56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NOUVELLE TRANCHE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9" name="Rectangle : avec coins arrondis en diagonale 18">
            <a:extLst>
              <a:ext uri="{FF2B5EF4-FFF2-40B4-BE49-F238E27FC236}">
                <a16:creationId xmlns:a16="http://schemas.microsoft.com/office/drawing/2014/main" id="{30DA0C35-CCD5-A930-99C4-6857BBD5F904}"/>
              </a:ext>
            </a:extLst>
          </p:cNvPr>
          <p:cNvSpPr/>
          <p:nvPr/>
        </p:nvSpPr>
        <p:spPr>
          <a:xfrm rot="16200000">
            <a:off x="-2082151" y="3249844"/>
            <a:ext cx="6015031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DATASET COMPLET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2" name="Rectangle : avec coins arrondis en diagonale 21">
            <a:extLst>
              <a:ext uri="{FF2B5EF4-FFF2-40B4-BE49-F238E27FC236}">
                <a16:creationId xmlns:a16="http://schemas.microsoft.com/office/drawing/2014/main" id="{745B5BDC-3A3D-9CCF-B009-AF468D3633C1}"/>
              </a:ext>
            </a:extLst>
          </p:cNvPr>
          <p:cNvSpPr/>
          <p:nvPr/>
        </p:nvSpPr>
        <p:spPr>
          <a:xfrm>
            <a:off x="5684523" y="2279137"/>
            <a:ext cx="2244087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C0D768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RECALCUL FEATURES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3" name="Flèche : gauche 22">
            <a:extLst>
              <a:ext uri="{FF2B5EF4-FFF2-40B4-BE49-F238E27FC236}">
                <a16:creationId xmlns:a16="http://schemas.microsoft.com/office/drawing/2014/main" id="{813FA323-E6BF-46FB-B97F-7B87D52AB66C}"/>
              </a:ext>
            </a:extLst>
          </p:cNvPr>
          <p:cNvSpPr/>
          <p:nvPr/>
        </p:nvSpPr>
        <p:spPr>
          <a:xfrm rot="16200000">
            <a:off x="-1473549" y="3065458"/>
            <a:ext cx="6015031" cy="727082"/>
          </a:xfrm>
          <a:prstGeom prst="leftArrow">
            <a:avLst/>
          </a:prstGeom>
          <a:gradFill flip="none" rotWithShape="1">
            <a:gsLst>
              <a:gs pos="20000">
                <a:srgbClr val="B3DE69"/>
              </a:gs>
              <a:gs pos="100000">
                <a:srgbClr val="FDB462"/>
              </a:gs>
            </a:gsLst>
            <a:lin ang="10800000" scaled="0"/>
            <a:tileRect/>
          </a:gra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TEMPS</a:t>
            </a:r>
          </a:p>
        </p:txBody>
      </p:sp>
      <p:sp>
        <p:nvSpPr>
          <p:cNvPr id="24" name="Rectangle : avec coins arrondis en diagonale 23">
            <a:extLst>
              <a:ext uri="{FF2B5EF4-FFF2-40B4-BE49-F238E27FC236}">
                <a16:creationId xmlns:a16="http://schemas.microsoft.com/office/drawing/2014/main" id="{4D4E1F5F-29C4-5B95-C547-B7985990795C}"/>
              </a:ext>
            </a:extLst>
          </p:cNvPr>
          <p:cNvSpPr/>
          <p:nvPr/>
        </p:nvSpPr>
        <p:spPr>
          <a:xfrm>
            <a:off x="5684523" y="2822021"/>
            <a:ext cx="2244087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C8D267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RECALCUL FEATURES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5" name="Rectangle : avec coins arrondis en diagonale 24">
            <a:extLst>
              <a:ext uri="{FF2B5EF4-FFF2-40B4-BE49-F238E27FC236}">
                <a16:creationId xmlns:a16="http://schemas.microsoft.com/office/drawing/2014/main" id="{D4B4C8B7-609A-8A86-4B19-FA6CFCCEA623}"/>
              </a:ext>
            </a:extLst>
          </p:cNvPr>
          <p:cNvSpPr/>
          <p:nvPr/>
        </p:nvSpPr>
        <p:spPr>
          <a:xfrm>
            <a:off x="5684523" y="3364905"/>
            <a:ext cx="2244087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0CD66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RECALCUL FEATURES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6" name="Rectangle : avec coins arrondis en diagonale 25">
            <a:extLst>
              <a:ext uri="{FF2B5EF4-FFF2-40B4-BE49-F238E27FC236}">
                <a16:creationId xmlns:a16="http://schemas.microsoft.com/office/drawing/2014/main" id="{EEC41F8F-66C2-4B43-4CB4-F02DEA22562E}"/>
              </a:ext>
            </a:extLst>
          </p:cNvPr>
          <p:cNvSpPr/>
          <p:nvPr/>
        </p:nvSpPr>
        <p:spPr>
          <a:xfrm>
            <a:off x="5684523" y="3907789"/>
            <a:ext cx="2244087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9C865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RECALCUL FEATURES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7" name="Rectangle : avec coins arrondis en diagonale 26">
            <a:extLst>
              <a:ext uri="{FF2B5EF4-FFF2-40B4-BE49-F238E27FC236}">
                <a16:creationId xmlns:a16="http://schemas.microsoft.com/office/drawing/2014/main" id="{A76E5A0A-508E-5907-AD0B-04CE9B232B73}"/>
              </a:ext>
            </a:extLst>
          </p:cNvPr>
          <p:cNvSpPr/>
          <p:nvPr/>
        </p:nvSpPr>
        <p:spPr>
          <a:xfrm>
            <a:off x="5684523" y="4450673"/>
            <a:ext cx="2244087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E1C465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RECALCUL FEATURES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8" name="Rectangle : avec coins arrondis en diagonale 27">
            <a:extLst>
              <a:ext uri="{FF2B5EF4-FFF2-40B4-BE49-F238E27FC236}">
                <a16:creationId xmlns:a16="http://schemas.microsoft.com/office/drawing/2014/main" id="{D523E76B-1D82-590E-2D45-F72FD1BEF286}"/>
              </a:ext>
            </a:extLst>
          </p:cNvPr>
          <p:cNvSpPr/>
          <p:nvPr/>
        </p:nvSpPr>
        <p:spPr>
          <a:xfrm>
            <a:off x="5684523" y="4993557"/>
            <a:ext cx="2244087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E9BF64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RECALCUL FEATURES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9" name="Rectangle : avec coins arrondis en diagonale 28">
            <a:extLst>
              <a:ext uri="{FF2B5EF4-FFF2-40B4-BE49-F238E27FC236}">
                <a16:creationId xmlns:a16="http://schemas.microsoft.com/office/drawing/2014/main" id="{BDFE57BA-5B53-1CC2-8C6A-41A2BFFCD777}"/>
              </a:ext>
            </a:extLst>
          </p:cNvPr>
          <p:cNvSpPr/>
          <p:nvPr/>
        </p:nvSpPr>
        <p:spPr>
          <a:xfrm>
            <a:off x="5684523" y="5536441"/>
            <a:ext cx="2244087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2BA63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RECALCUL FEATURES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0" name="Rectangle : avec coins arrondis en diagonale 29">
            <a:extLst>
              <a:ext uri="{FF2B5EF4-FFF2-40B4-BE49-F238E27FC236}">
                <a16:creationId xmlns:a16="http://schemas.microsoft.com/office/drawing/2014/main" id="{24B34AB2-5083-DB05-9E5B-D47D44306E32}"/>
              </a:ext>
            </a:extLst>
          </p:cNvPr>
          <p:cNvSpPr/>
          <p:nvPr/>
        </p:nvSpPr>
        <p:spPr>
          <a:xfrm>
            <a:off x="5684523" y="6079325"/>
            <a:ext cx="2244087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CB56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RECALCUL FEATURES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1" name="Rectangle : avec coins arrondis en diagonale 30">
            <a:extLst>
              <a:ext uri="{FF2B5EF4-FFF2-40B4-BE49-F238E27FC236}">
                <a16:creationId xmlns:a16="http://schemas.microsoft.com/office/drawing/2014/main" id="{81C0F0CB-13FE-7A7B-6B1E-7127DEA91768}"/>
              </a:ext>
            </a:extLst>
          </p:cNvPr>
          <p:cNvSpPr/>
          <p:nvPr/>
        </p:nvSpPr>
        <p:spPr>
          <a:xfrm>
            <a:off x="5684522" y="416932"/>
            <a:ext cx="2244087" cy="167763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rgbClr val="44546A"/>
                </a:solidFill>
                <a:latin typeface="Bahnschrift" panose="020B0502040204020203" pitchFamily="34" charset="0"/>
              </a:rPr>
              <a:t>RECALCUL FEATURES</a:t>
            </a:r>
            <a:endParaRPr lang="fr-FR" sz="1600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2" name="Rectangle : avec coins arrondis en diagonale 31">
            <a:extLst>
              <a:ext uri="{FF2B5EF4-FFF2-40B4-BE49-F238E27FC236}">
                <a16:creationId xmlns:a16="http://schemas.microsoft.com/office/drawing/2014/main" id="{E21FA3FB-CC34-0986-9899-B4FBD89F8100}"/>
              </a:ext>
            </a:extLst>
          </p:cNvPr>
          <p:cNvSpPr/>
          <p:nvPr/>
        </p:nvSpPr>
        <p:spPr>
          <a:xfrm>
            <a:off x="8522971" y="2279138"/>
            <a:ext cx="1709420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C0D768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CLUSTERS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3" name="Rectangle : avec coins arrondis en diagonale 32">
            <a:extLst>
              <a:ext uri="{FF2B5EF4-FFF2-40B4-BE49-F238E27FC236}">
                <a16:creationId xmlns:a16="http://schemas.microsoft.com/office/drawing/2014/main" id="{E022E70F-E2A2-2575-FEC7-FA8101191FEB}"/>
              </a:ext>
            </a:extLst>
          </p:cNvPr>
          <p:cNvSpPr/>
          <p:nvPr/>
        </p:nvSpPr>
        <p:spPr>
          <a:xfrm>
            <a:off x="8522971" y="2822021"/>
            <a:ext cx="1709420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C8D267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CLUSTERS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4" name="Rectangle : avec coins arrondis en diagonale 33">
            <a:extLst>
              <a:ext uri="{FF2B5EF4-FFF2-40B4-BE49-F238E27FC236}">
                <a16:creationId xmlns:a16="http://schemas.microsoft.com/office/drawing/2014/main" id="{48616ADB-440F-A6E2-5FEB-FEB1522FB6E5}"/>
              </a:ext>
            </a:extLst>
          </p:cNvPr>
          <p:cNvSpPr/>
          <p:nvPr/>
        </p:nvSpPr>
        <p:spPr>
          <a:xfrm>
            <a:off x="8522971" y="3364904"/>
            <a:ext cx="1709420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0CD66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CLUSTERS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5" name="Rectangle : avec coins arrondis en diagonale 34">
            <a:extLst>
              <a:ext uri="{FF2B5EF4-FFF2-40B4-BE49-F238E27FC236}">
                <a16:creationId xmlns:a16="http://schemas.microsoft.com/office/drawing/2014/main" id="{3E314E62-6F9A-D518-DD62-AB1B300A4852}"/>
              </a:ext>
            </a:extLst>
          </p:cNvPr>
          <p:cNvSpPr/>
          <p:nvPr/>
        </p:nvSpPr>
        <p:spPr>
          <a:xfrm>
            <a:off x="8522971" y="3907787"/>
            <a:ext cx="1709420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D9C865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CLUSTERS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6" name="Rectangle : avec coins arrondis en diagonale 35">
            <a:extLst>
              <a:ext uri="{FF2B5EF4-FFF2-40B4-BE49-F238E27FC236}">
                <a16:creationId xmlns:a16="http://schemas.microsoft.com/office/drawing/2014/main" id="{7BD12FA0-614D-5272-9C32-B67B2D64CFE6}"/>
              </a:ext>
            </a:extLst>
          </p:cNvPr>
          <p:cNvSpPr/>
          <p:nvPr/>
        </p:nvSpPr>
        <p:spPr>
          <a:xfrm>
            <a:off x="8522971" y="4450670"/>
            <a:ext cx="1709420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E1C465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CLUSTERS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7" name="Rectangle : avec coins arrondis en diagonale 36">
            <a:extLst>
              <a:ext uri="{FF2B5EF4-FFF2-40B4-BE49-F238E27FC236}">
                <a16:creationId xmlns:a16="http://schemas.microsoft.com/office/drawing/2014/main" id="{4655CE59-90A9-AAAC-0DC0-D780312005A8}"/>
              </a:ext>
            </a:extLst>
          </p:cNvPr>
          <p:cNvSpPr/>
          <p:nvPr/>
        </p:nvSpPr>
        <p:spPr>
          <a:xfrm>
            <a:off x="8522971" y="4993553"/>
            <a:ext cx="1709420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E9BF64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CLUSTERS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8" name="Rectangle : avec coins arrondis en diagonale 37">
            <a:extLst>
              <a:ext uri="{FF2B5EF4-FFF2-40B4-BE49-F238E27FC236}">
                <a16:creationId xmlns:a16="http://schemas.microsoft.com/office/drawing/2014/main" id="{1C7DFE60-A7FD-8A9B-1173-3B6D920BAACB}"/>
              </a:ext>
            </a:extLst>
          </p:cNvPr>
          <p:cNvSpPr/>
          <p:nvPr/>
        </p:nvSpPr>
        <p:spPr>
          <a:xfrm>
            <a:off x="8522971" y="5536436"/>
            <a:ext cx="1709420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2BA63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CLUSTERS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39" name="Rectangle : avec coins arrondis en diagonale 38">
            <a:extLst>
              <a:ext uri="{FF2B5EF4-FFF2-40B4-BE49-F238E27FC236}">
                <a16:creationId xmlns:a16="http://schemas.microsoft.com/office/drawing/2014/main" id="{54E9A67C-485E-8C4C-7AF5-EC07D03650F1}"/>
              </a:ext>
            </a:extLst>
          </p:cNvPr>
          <p:cNvSpPr/>
          <p:nvPr/>
        </p:nvSpPr>
        <p:spPr>
          <a:xfrm>
            <a:off x="8522971" y="6079319"/>
            <a:ext cx="1709420" cy="358312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CB56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CLUSTERS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42" name="Flèche : droite 41">
            <a:extLst>
              <a:ext uri="{FF2B5EF4-FFF2-40B4-BE49-F238E27FC236}">
                <a16:creationId xmlns:a16="http://schemas.microsoft.com/office/drawing/2014/main" id="{B9DFDC85-AA91-1047-D0C0-9323B16D2C00}"/>
              </a:ext>
            </a:extLst>
          </p:cNvPr>
          <p:cNvSpPr/>
          <p:nvPr/>
        </p:nvSpPr>
        <p:spPr>
          <a:xfrm>
            <a:off x="5171568" y="1077627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Flèche : droite 42">
            <a:extLst>
              <a:ext uri="{FF2B5EF4-FFF2-40B4-BE49-F238E27FC236}">
                <a16:creationId xmlns:a16="http://schemas.microsoft.com/office/drawing/2014/main" id="{0F7B5139-3CD6-C9AF-F326-67188804B354}"/>
              </a:ext>
            </a:extLst>
          </p:cNvPr>
          <p:cNvSpPr/>
          <p:nvPr/>
        </p:nvSpPr>
        <p:spPr>
          <a:xfrm>
            <a:off x="5171568" y="2273822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Flèche : droite 43">
            <a:extLst>
              <a:ext uri="{FF2B5EF4-FFF2-40B4-BE49-F238E27FC236}">
                <a16:creationId xmlns:a16="http://schemas.microsoft.com/office/drawing/2014/main" id="{DC07931C-F00B-EBF5-1C52-8974741FBE1A}"/>
              </a:ext>
            </a:extLst>
          </p:cNvPr>
          <p:cNvSpPr/>
          <p:nvPr/>
        </p:nvSpPr>
        <p:spPr>
          <a:xfrm>
            <a:off x="5171568" y="2816706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Flèche : droite 44">
            <a:extLst>
              <a:ext uri="{FF2B5EF4-FFF2-40B4-BE49-F238E27FC236}">
                <a16:creationId xmlns:a16="http://schemas.microsoft.com/office/drawing/2014/main" id="{22FF3FE0-18B6-5587-BCF5-9E95E86B0C98}"/>
              </a:ext>
            </a:extLst>
          </p:cNvPr>
          <p:cNvSpPr/>
          <p:nvPr/>
        </p:nvSpPr>
        <p:spPr>
          <a:xfrm>
            <a:off x="5171568" y="3359590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Flèche : droite 45">
            <a:extLst>
              <a:ext uri="{FF2B5EF4-FFF2-40B4-BE49-F238E27FC236}">
                <a16:creationId xmlns:a16="http://schemas.microsoft.com/office/drawing/2014/main" id="{A36BA6A1-6CC3-53C6-B7DB-1BF34DB8FD5C}"/>
              </a:ext>
            </a:extLst>
          </p:cNvPr>
          <p:cNvSpPr/>
          <p:nvPr/>
        </p:nvSpPr>
        <p:spPr>
          <a:xfrm>
            <a:off x="5171568" y="3902474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Flèche : droite 46">
            <a:extLst>
              <a:ext uri="{FF2B5EF4-FFF2-40B4-BE49-F238E27FC236}">
                <a16:creationId xmlns:a16="http://schemas.microsoft.com/office/drawing/2014/main" id="{A1DFDE4D-8C50-FD8F-3ECF-8FDB2D62A017}"/>
              </a:ext>
            </a:extLst>
          </p:cNvPr>
          <p:cNvSpPr/>
          <p:nvPr/>
        </p:nvSpPr>
        <p:spPr>
          <a:xfrm>
            <a:off x="5171568" y="4445358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Flèche : droite 47">
            <a:extLst>
              <a:ext uri="{FF2B5EF4-FFF2-40B4-BE49-F238E27FC236}">
                <a16:creationId xmlns:a16="http://schemas.microsoft.com/office/drawing/2014/main" id="{97B650DA-4720-E62A-F582-41DD5F851659}"/>
              </a:ext>
            </a:extLst>
          </p:cNvPr>
          <p:cNvSpPr/>
          <p:nvPr/>
        </p:nvSpPr>
        <p:spPr>
          <a:xfrm>
            <a:off x="5171568" y="4988242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Flèche : droite 48">
            <a:extLst>
              <a:ext uri="{FF2B5EF4-FFF2-40B4-BE49-F238E27FC236}">
                <a16:creationId xmlns:a16="http://schemas.microsoft.com/office/drawing/2014/main" id="{C82C1A04-CF48-68AA-8984-BE36D7D1461F}"/>
              </a:ext>
            </a:extLst>
          </p:cNvPr>
          <p:cNvSpPr/>
          <p:nvPr/>
        </p:nvSpPr>
        <p:spPr>
          <a:xfrm>
            <a:off x="5171568" y="5531126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Flèche : droite 49">
            <a:extLst>
              <a:ext uri="{FF2B5EF4-FFF2-40B4-BE49-F238E27FC236}">
                <a16:creationId xmlns:a16="http://schemas.microsoft.com/office/drawing/2014/main" id="{4A06ABE4-E3AC-912E-278A-1CDDDEEB8437}"/>
              </a:ext>
            </a:extLst>
          </p:cNvPr>
          <p:cNvSpPr/>
          <p:nvPr/>
        </p:nvSpPr>
        <p:spPr>
          <a:xfrm>
            <a:off x="5171568" y="6074010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Flèche : droite 50">
            <a:extLst>
              <a:ext uri="{FF2B5EF4-FFF2-40B4-BE49-F238E27FC236}">
                <a16:creationId xmlns:a16="http://schemas.microsoft.com/office/drawing/2014/main" id="{0E1A60E9-6D9F-9B95-36D3-D64CFA5AAF41}"/>
              </a:ext>
            </a:extLst>
          </p:cNvPr>
          <p:cNvSpPr/>
          <p:nvPr/>
        </p:nvSpPr>
        <p:spPr>
          <a:xfrm>
            <a:off x="8016367" y="1077627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Flèche : droite 51">
            <a:extLst>
              <a:ext uri="{FF2B5EF4-FFF2-40B4-BE49-F238E27FC236}">
                <a16:creationId xmlns:a16="http://schemas.microsoft.com/office/drawing/2014/main" id="{921068CD-B927-2DA3-B086-518EE1FC845E}"/>
              </a:ext>
            </a:extLst>
          </p:cNvPr>
          <p:cNvSpPr/>
          <p:nvPr/>
        </p:nvSpPr>
        <p:spPr>
          <a:xfrm>
            <a:off x="8016367" y="2273822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Flèche : droite 52">
            <a:extLst>
              <a:ext uri="{FF2B5EF4-FFF2-40B4-BE49-F238E27FC236}">
                <a16:creationId xmlns:a16="http://schemas.microsoft.com/office/drawing/2014/main" id="{F3A0BA26-A63F-75B6-341B-E77155A1B0D5}"/>
              </a:ext>
            </a:extLst>
          </p:cNvPr>
          <p:cNvSpPr/>
          <p:nvPr/>
        </p:nvSpPr>
        <p:spPr>
          <a:xfrm>
            <a:off x="8016367" y="2816706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Flèche : droite 53">
            <a:extLst>
              <a:ext uri="{FF2B5EF4-FFF2-40B4-BE49-F238E27FC236}">
                <a16:creationId xmlns:a16="http://schemas.microsoft.com/office/drawing/2014/main" id="{86A59B83-DDCC-53D1-98FB-D94C773E0B12}"/>
              </a:ext>
            </a:extLst>
          </p:cNvPr>
          <p:cNvSpPr/>
          <p:nvPr/>
        </p:nvSpPr>
        <p:spPr>
          <a:xfrm>
            <a:off x="8016367" y="3359590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Flèche : droite 54">
            <a:extLst>
              <a:ext uri="{FF2B5EF4-FFF2-40B4-BE49-F238E27FC236}">
                <a16:creationId xmlns:a16="http://schemas.microsoft.com/office/drawing/2014/main" id="{AF102719-62A4-38D6-62DD-F0822BA22FE5}"/>
              </a:ext>
            </a:extLst>
          </p:cNvPr>
          <p:cNvSpPr/>
          <p:nvPr/>
        </p:nvSpPr>
        <p:spPr>
          <a:xfrm>
            <a:off x="8016367" y="3902474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Flèche : droite 55">
            <a:extLst>
              <a:ext uri="{FF2B5EF4-FFF2-40B4-BE49-F238E27FC236}">
                <a16:creationId xmlns:a16="http://schemas.microsoft.com/office/drawing/2014/main" id="{A3EC3B80-1FFB-1DA3-8F6E-3EBAF91B4EE0}"/>
              </a:ext>
            </a:extLst>
          </p:cNvPr>
          <p:cNvSpPr/>
          <p:nvPr/>
        </p:nvSpPr>
        <p:spPr>
          <a:xfrm>
            <a:off x="8016367" y="4445358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Flèche : droite 56">
            <a:extLst>
              <a:ext uri="{FF2B5EF4-FFF2-40B4-BE49-F238E27FC236}">
                <a16:creationId xmlns:a16="http://schemas.microsoft.com/office/drawing/2014/main" id="{ECABAFD0-189A-65CF-DFD6-A5F970BFA4B9}"/>
              </a:ext>
            </a:extLst>
          </p:cNvPr>
          <p:cNvSpPr/>
          <p:nvPr/>
        </p:nvSpPr>
        <p:spPr>
          <a:xfrm>
            <a:off x="8016367" y="4988242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Flèche : droite 57">
            <a:extLst>
              <a:ext uri="{FF2B5EF4-FFF2-40B4-BE49-F238E27FC236}">
                <a16:creationId xmlns:a16="http://schemas.microsoft.com/office/drawing/2014/main" id="{58CD61C1-9840-9272-4FC9-C356FB66A5DF}"/>
              </a:ext>
            </a:extLst>
          </p:cNvPr>
          <p:cNvSpPr/>
          <p:nvPr/>
        </p:nvSpPr>
        <p:spPr>
          <a:xfrm>
            <a:off x="8016367" y="5531126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Flèche : droite 58">
            <a:extLst>
              <a:ext uri="{FF2B5EF4-FFF2-40B4-BE49-F238E27FC236}">
                <a16:creationId xmlns:a16="http://schemas.microsoft.com/office/drawing/2014/main" id="{2FCAED27-1031-2E3E-5099-E930E7648FD3}"/>
              </a:ext>
            </a:extLst>
          </p:cNvPr>
          <p:cNvSpPr/>
          <p:nvPr/>
        </p:nvSpPr>
        <p:spPr>
          <a:xfrm>
            <a:off x="8016367" y="6074010"/>
            <a:ext cx="425196" cy="360398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03" name="Groupe 102">
            <a:extLst>
              <a:ext uri="{FF2B5EF4-FFF2-40B4-BE49-F238E27FC236}">
                <a16:creationId xmlns:a16="http://schemas.microsoft.com/office/drawing/2014/main" id="{577EEF73-E97B-991E-12CC-4ED3E575BD9B}"/>
              </a:ext>
            </a:extLst>
          </p:cNvPr>
          <p:cNvGrpSpPr/>
          <p:nvPr/>
        </p:nvGrpSpPr>
        <p:grpSpPr>
          <a:xfrm>
            <a:off x="10313799" y="1077627"/>
            <a:ext cx="1422592" cy="1468179"/>
            <a:chOff x="10176639" y="1111250"/>
            <a:chExt cx="1422592" cy="1468179"/>
          </a:xfrm>
        </p:grpSpPr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90F45588-F147-2440-C8F2-3A15F28D434B}"/>
                </a:ext>
              </a:extLst>
            </p:cNvPr>
            <p:cNvSpPr/>
            <p:nvPr/>
          </p:nvSpPr>
          <p:spPr>
            <a:xfrm>
              <a:off x="10176639" y="1111250"/>
              <a:ext cx="795893" cy="1468179"/>
            </a:xfrm>
            <a:custGeom>
              <a:avLst/>
              <a:gdLst>
                <a:gd name="connsiteX0" fmla="*/ 181771 w 795893"/>
                <a:gd name="connsiteY0" fmla="*/ 0 h 1468179"/>
                <a:gd name="connsiteX1" fmla="*/ 181771 w 795893"/>
                <a:gd name="connsiteY1" fmla="*/ 90885 h 1468179"/>
                <a:gd name="connsiteX2" fmla="*/ 795893 w 795893"/>
                <a:gd name="connsiteY2" fmla="*/ 90885 h 1468179"/>
                <a:gd name="connsiteX3" fmla="*/ 795893 w 795893"/>
                <a:gd name="connsiteY3" fmla="*/ 672286 h 1468179"/>
                <a:gd name="connsiteX4" fmla="*/ 795893 w 795893"/>
                <a:gd name="connsiteY4" fmla="*/ 727083 h 1468179"/>
                <a:gd name="connsiteX5" fmla="*/ 795493 w 795893"/>
                <a:gd name="connsiteY5" fmla="*/ 727083 h 1468179"/>
                <a:gd name="connsiteX6" fmla="*/ 795493 w 795893"/>
                <a:gd name="connsiteY6" fmla="*/ 1468179 h 1468179"/>
                <a:gd name="connsiteX7" fmla="*/ 68810 w 795893"/>
                <a:gd name="connsiteY7" fmla="*/ 1468179 h 1468179"/>
                <a:gd name="connsiteX8" fmla="*/ 68810 w 795893"/>
                <a:gd name="connsiteY8" fmla="*/ 1286408 h 1468179"/>
                <a:gd name="connsiteX9" fmla="*/ 613722 w 795893"/>
                <a:gd name="connsiteY9" fmla="*/ 1286408 h 1468179"/>
                <a:gd name="connsiteX10" fmla="*/ 613722 w 795893"/>
                <a:gd name="connsiteY10" fmla="*/ 672286 h 1468179"/>
                <a:gd name="connsiteX11" fmla="*/ 614122 w 795893"/>
                <a:gd name="connsiteY11" fmla="*/ 672286 h 1468179"/>
                <a:gd name="connsiteX12" fmla="*/ 614122 w 795893"/>
                <a:gd name="connsiteY12" fmla="*/ 272656 h 1468179"/>
                <a:gd name="connsiteX13" fmla="*/ 181771 w 795893"/>
                <a:gd name="connsiteY13" fmla="*/ 272656 h 1468179"/>
                <a:gd name="connsiteX14" fmla="*/ 181771 w 795893"/>
                <a:gd name="connsiteY14" fmla="*/ 363541 h 1468179"/>
                <a:gd name="connsiteX15" fmla="*/ 0 w 795893"/>
                <a:gd name="connsiteY15" fmla="*/ 181771 h 146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5893" h="1468179">
                  <a:moveTo>
                    <a:pt x="181771" y="0"/>
                  </a:moveTo>
                  <a:lnTo>
                    <a:pt x="181771" y="90885"/>
                  </a:lnTo>
                  <a:lnTo>
                    <a:pt x="795893" y="90885"/>
                  </a:lnTo>
                  <a:lnTo>
                    <a:pt x="795893" y="672286"/>
                  </a:lnTo>
                  <a:lnTo>
                    <a:pt x="795893" y="727083"/>
                  </a:lnTo>
                  <a:lnTo>
                    <a:pt x="795493" y="727083"/>
                  </a:lnTo>
                  <a:lnTo>
                    <a:pt x="795493" y="1468179"/>
                  </a:lnTo>
                  <a:lnTo>
                    <a:pt x="68810" y="1468179"/>
                  </a:lnTo>
                  <a:lnTo>
                    <a:pt x="68810" y="1286408"/>
                  </a:lnTo>
                  <a:lnTo>
                    <a:pt x="613722" y="1286408"/>
                  </a:lnTo>
                  <a:lnTo>
                    <a:pt x="613722" y="672286"/>
                  </a:lnTo>
                  <a:lnTo>
                    <a:pt x="614122" y="672286"/>
                  </a:lnTo>
                  <a:lnTo>
                    <a:pt x="614122" y="272656"/>
                  </a:lnTo>
                  <a:lnTo>
                    <a:pt x="181771" y="272656"/>
                  </a:lnTo>
                  <a:lnTo>
                    <a:pt x="181771" y="363541"/>
                  </a:lnTo>
                  <a:lnTo>
                    <a:pt x="0" y="181771"/>
                  </a:lnTo>
                  <a:close/>
                </a:path>
              </a:pathLst>
            </a:cu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 dirty="0"/>
            </a:p>
          </p:txBody>
        </p:sp>
        <p:sp>
          <p:nvSpPr>
            <p:cNvPr id="41" name="ZoneTexte 40">
              <a:extLst>
                <a:ext uri="{FF2B5EF4-FFF2-40B4-BE49-F238E27FC236}">
                  <a16:creationId xmlns:a16="http://schemas.microsoft.com/office/drawing/2014/main" id="{1A24D3C7-0301-04DC-997E-2CC68E3D2989}"/>
                </a:ext>
              </a:extLst>
            </p:cNvPr>
            <p:cNvSpPr txBox="1"/>
            <p:nvPr/>
          </p:nvSpPr>
          <p:spPr>
            <a:xfrm>
              <a:off x="10243077" y="1567364"/>
              <a:ext cx="1356154" cy="58477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Adjusted Rand Index</a:t>
              </a:r>
            </a:p>
          </p:txBody>
        </p:sp>
      </p:grpSp>
      <p:grpSp>
        <p:nvGrpSpPr>
          <p:cNvPr id="107" name="Groupe 106">
            <a:extLst>
              <a:ext uri="{FF2B5EF4-FFF2-40B4-BE49-F238E27FC236}">
                <a16:creationId xmlns:a16="http://schemas.microsoft.com/office/drawing/2014/main" id="{2A3CCC65-05F8-BA63-BBC5-E96D3311EF83}"/>
              </a:ext>
            </a:extLst>
          </p:cNvPr>
          <p:cNvGrpSpPr/>
          <p:nvPr/>
        </p:nvGrpSpPr>
        <p:grpSpPr>
          <a:xfrm>
            <a:off x="10315247" y="1077012"/>
            <a:ext cx="1418694" cy="2015008"/>
            <a:chOff x="10178087" y="1110635"/>
            <a:chExt cx="1418694" cy="2015008"/>
          </a:xfrm>
        </p:grpSpPr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7D9B93E0-87D9-D04D-BAF0-0F1DC4A417A8}"/>
                </a:ext>
              </a:extLst>
            </p:cNvPr>
            <p:cNvSpPr/>
            <p:nvPr/>
          </p:nvSpPr>
          <p:spPr>
            <a:xfrm>
              <a:off x="10178087" y="1110635"/>
              <a:ext cx="795893" cy="2015008"/>
            </a:xfrm>
            <a:custGeom>
              <a:avLst/>
              <a:gdLst>
                <a:gd name="connsiteX0" fmla="*/ 181771 w 795893"/>
                <a:gd name="connsiteY0" fmla="*/ 0 h 2015008"/>
                <a:gd name="connsiteX1" fmla="*/ 181771 w 795893"/>
                <a:gd name="connsiteY1" fmla="*/ 90885 h 2015008"/>
                <a:gd name="connsiteX2" fmla="*/ 795893 w 795893"/>
                <a:gd name="connsiteY2" fmla="*/ 90885 h 2015008"/>
                <a:gd name="connsiteX3" fmla="*/ 795893 w 795893"/>
                <a:gd name="connsiteY3" fmla="*/ 727083 h 2015008"/>
                <a:gd name="connsiteX4" fmla="*/ 795893 w 795893"/>
                <a:gd name="connsiteY4" fmla="*/ 2007388 h 2015008"/>
                <a:gd name="connsiteX5" fmla="*/ 794045 w 795893"/>
                <a:gd name="connsiteY5" fmla="*/ 2007388 h 2015008"/>
                <a:gd name="connsiteX6" fmla="*/ 794045 w 795893"/>
                <a:gd name="connsiteY6" fmla="*/ 2015008 h 2015008"/>
                <a:gd name="connsiteX7" fmla="*/ 67362 w 795893"/>
                <a:gd name="connsiteY7" fmla="*/ 2015008 h 2015008"/>
                <a:gd name="connsiteX8" fmla="*/ 67362 w 795893"/>
                <a:gd name="connsiteY8" fmla="*/ 1833237 h 2015008"/>
                <a:gd name="connsiteX9" fmla="*/ 612274 w 795893"/>
                <a:gd name="connsiteY9" fmla="*/ 1833237 h 2015008"/>
                <a:gd name="connsiteX10" fmla="*/ 612274 w 795893"/>
                <a:gd name="connsiteY10" fmla="*/ 1219115 h 2015008"/>
                <a:gd name="connsiteX11" fmla="*/ 612786 w 795893"/>
                <a:gd name="connsiteY11" fmla="*/ 1219115 h 2015008"/>
                <a:gd name="connsiteX12" fmla="*/ 612786 w 795893"/>
                <a:gd name="connsiteY12" fmla="*/ 727083 h 2015008"/>
                <a:gd name="connsiteX13" fmla="*/ 614122 w 795893"/>
                <a:gd name="connsiteY13" fmla="*/ 727083 h 2015008"/>
                <a:gd name="connsiteX14" fmla="*/ 614122 w 795893"/>
                <a:gd name="connsiteY14" fmla="*/ 272656 h 2015008"/>
                <a:gd name="connsiteX15" fmla="*/ 181771 w 795893"/>
                <a:gd name="connsiteY15" fmla="*/ 272656 h 2015008"/>
                <a:gd name="connsiteX16" fmla="*/ 181771 w 795893"/>
                <a:gd name="connsiteY16" fmla="*/ 363541 h 2015008"/>
                <a:gd name="connsiteX17" fmla="*/ 0 w 795893"/>
                <a:gd name="connsiteY17" fmla="*/ 181771 h 201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893" h="2015008">
                  <a:moveTo>
                    <a:pt x="181771" y="0"/>
                  </a:moveTo>
                  <a:lnTo>
                    <a:pt x="181771" y="90885"/>
                  </a:lnTo>
                  <a:lnTo>
                    <a:pt x="795893" y="90885"/>
                  </a:lnTo>
                  <a:lnTo>
                    <a:pt x="795893" y="727083"/>
                  </a:lnTo>
                  <a:lnTo>
                    <a:pt x="795893" y="2007388"/>
                  </a:lnTo>
                  <a:lnTo>
                    <a:pt x="794045" y="2007388"/>
                  </a:lnTo>
                  <a:lnTo>
                    <a:pt x="794045" y="2015008"/>
                  </a:lnTo>
                  <a:lnTo>
                    <a:pt x="67362" y="2015008"/>
                  </a:lnTo>
                  <a:lnTo>
                    <a:pt x="67362" y="1833237"/>
                  </a:lnTo>
                  <a:lnTo>
                    <a:pt x="612274" y="1833237"/>
                  </a:lnTo>
                  <a:lnTo>
                    <a:pt x="612274" y="1219115"/>
                  </a:lnTo>
                  <a:lnTo>
                    <a:pt x="612786" y="1219115"/>
                  </a:lnTo>
                  <a:lnTo>
                    <a:pt x="612786" y="727083"/>
                  </a:lnTo>
                  <a:lnTo>
                    <a:pt x="614122" y="727083"/>
                  </a:lnTo>
                  <a:lnTo>
                    <a:pt x="614122" y="272656"/>
                  </a:lnTo>
                  <a:lnTo>
                    <a:pt x="181771" y="272656"/>
                  </a:lnTo>
                  <a:lnTo>
                    <a:pt x="181771" y="363541"/>
                  </a:lnTo>
                  <a:lnTo>
                    <a:pt x="0" y="181771"/>
                  </a:lnTo>
                  <a:close/>
                </a:path>
              </a:pathLst>
            </a:cu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65B0C707-E622-A0A1-DF00-7DCCCACAF539}"/>
                </a:ext>
              </a:extLst>
            </p:cNvPr>
            <p:cNvSpPr txBox="1"/>
            <p:nvPr/>
          </p:nvSpPr>
          <p:spPr>
            <a:xfrm>
              <a:off x="10240627" y="1823614"/>
              <a:ext cx="1356154" cy="58477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Adjusted Rand Index</a:t>
              </a:r>
            </a:p>
          </p:txBody>
        </p:sp>
      </p:grpSp>
      <p:grpSp>
        <p:nvGrpSpPr>
          <p:cNvPr id="109" name="Groupe 108">
            <a:extLst>
              <a:ext uri="{FF2B5EF4-FFF2-40B4-BE49-F238E27FC236}">
                <a16:creationId xmlns:a16="http://schemas.microsoft.com/office/drawing/2014/main" id="{929B4546-659B-C63D-7E23-1EB54D48B41F}"/>
              </a:ext>
            </a:extLst>
          </p:cNvPr>
          <p:cNvGrpSpPr/>
          <p:nvPr/>
        </p:nvGrpSpPr>
        <p:grpSpPr>
          <a:xfrm>
            <a:off x="10312247" y="1077012"/>
            <a:ext cx="1421694" cy="2557291"/>
            <a:chOff x="10175087" y="1110635"/>
            <a:chExt cx="1421694" cy="2557291"/>
          </a:xfrm>
        </p:grpSpPr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CB92B725-F881-C716-BA77-FCD121A7A744}"/>
                </a:ext>
              </a:extLst>
            </p:cNvPr>
            <p:cNvSpPr/>
            <p:nvPr/>
          </p:nvSpPr>
          <p:spPr>
            <a:xfrm>
              <a:off x="10175087" y="1110635"/>
              <a:ext cx="797044" cy="2557291"/>
            </a:xfrm>
            <a:custGeom>
              <a:avLst/>
              <a:gdLst>
                <a:gd name="connsiteX0" fmla="*/ 181771 w 797044"/>
                <a:gd name="connsiteY0" fmla="*/ 0 h 2557291"/>
                <a:gd name="connsiteX1" fmla="*/ 181771 w 797044"/>
                <a:gd name="connsiteY1" fmla="*/ 90885 h 2557291"/>
                <a:gd name="connsiteX2" fmla="*/ 795893 w 797044"/>
                <a:gd name="connsiteY2" fmla="*/ 90885 h 2557291"/>
                <a:gd name="connsiteX3" fmla="*/ 795893 w 797044"/>
                <a:gd name="connsiteY3" fmla="*/ 727083 h 2557291"/>
                <a:gd name="connsiteX4" fmla="*/ 795893 w 797044"/>
                <a:gd name="connsiteY4" fmla="*/ 1761398 h 2557291"/>
                <a:gd name="connsiteX5" fmla="*/ 797044 w 797044"/>
                <a:gd name="connsiteY5" fmla="*/ 1761398 h 2557291"/>
                <a:gd name="connsiteX6" fmla="*/ 797044 w 797044"/>
                <a:gd name="connsiteY6" fmla="*/ 2557291 h 2557291"/>
                <a:gd name="connsiteX7" fmla="*/ 70361 w 797044"/>
                <a:gd name="connsiteY7" fmla="*/ 2557291 h 2557291"/>
                <a:gd name="connsiteX8" fmla="*/ 70361 w 797044"/>
                <a:gd name="connsiteY8" fmla="*/ 2375520 h 2557291"/>
                <a:gd name="connsiteX9" fmla="*/ 612786 w 797044"/>
                <a:gd name="connsiteY9" fmla="*/ 2375520 h 2557291"/>
                <a:gd name="connsiteX10" fmla="*/ 612786 w 797044"/>
                <a:gd name="connsiteY10" fmla="*/ 727083 h 2557291"/>
                <a:gd name="connsiteX11" fmla="*/ 614122 w 797044"/>
                <a:gd name="connsiteY11" fmla="*/ 727083 h 2557291"/>
                <a:gd name="connsiteX12" fmla="*/ 614122 w 797044"/>
                <a:gd name="connsiteY12" fmla="*/ 272656 h 2557291"/>
                <a:gd name="connsiteX13" fmla="*/ 181771 w 797044"/>
                <a:gd name="connsiteY13" fmla="*/ 272656 h 2557291"/>
                <a:gd name="connsiteX14" fmla="*/ 181771 w 797044"/>
                <a:gd name="connsiteY14" fmla="*/ 363541 h 2557291"/>
                <a:gd name="connsiteX15" fmla="*/ 0 w 797044"/>
                <a:gd name="connsiteY15" fmla="*/ 181771 h 2557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044" h="2557291">
                  <a:moveTo>
                    <a:pt x="181771" y="0"/>
                  </a:moveTo>
                  <a:lnTo>
                    <a:pt x="181771" y="90885"/>
                  </a:lnTo>
                  <a:lnTo>
                    <a:pt x="795893" y="90885"/>
                  </a:lnTo>
                  <a:lnTo>
                    <a:pt x="795893" y="727083"/>
                  </a:lnTo>
                  <a:lnTo>
                    <a:pt x="795893" y="1761398"/>
                  </a:lnTo>
                  <a:lnTo>
                    <a:pt x="797044" y="1761398"/>
                  </a:lnTo>
                  <a:lnTo>
                    <a:pt x="797044" y="2557291"/>
                  </a:lnTo>
                  <a:lnTo>
                    <a:pt x="70361" y="2557291"/>
                  </a:lnTo>
                  <a:lnTo>
                    <a:pt x="70361" y="2375520"/>
                  </a:lnTo>
                  <a:lnTo>
                    <a:pt x="612786" y="2375520"/>
                  </a:lnTo>
                  <a:lnTo>
                    <a:pt x="612786" y="727083"/>
                  </a:lnTo>
                  <a:lnTo>
                    <a:pt x="614122" y="727083"/>
                  </a:lnTo>
                  <a:lnTo>
                    <a:pt x="614122" y="272656"/>
                  </a:lnTo>
                  <a:lnTo>
                    <a:pt x="181771" y="272656"/>
                  </a:lnTo>
                  <a:lnTo>
                    <a:pt x="181771" y="363541"/>
                  </a:lnTo>
                  <a:lnTo>
                    <a:pt x="0" y="181771"/>
                  </a:lnTo>
                  <a:close/>
                </a:path>
              </a:pathLst>
            </a:cu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06" name="ZoneTexte 105">
              <a:extLst>
                <a:ext uri="{FF2B5EF4-FFF2-40B4-BE49-F238E27FC236}">
                  <a16:creationId xmlns:a16="http://schemas.microsoft.com/office/drawing/2014/main" id="{9CBBF4A3-8BB2-CDA1-6996-5B571AFB3181}"/>
                </a:ext>
              </a:extLst>
            </p:cNvPr>
            <p:cNvSpPr txBox="1"/>
            <p:nvPr/>
          </p:nvSpPr>
          <p:spPr>
            <a:xfrm>
              <a:off x="10240627" y="2081778"/>
              <a:ext cx="1356154" cy="58477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Adjusted Rand Index</a:t>
              </a:r>
            </a:p>
          </p:txBody>
        </p:sp>
      </p:grpSp>
      <p:grpSp>
        <p:nvGrpSpPr>
          <p:cNvPr id="111" name="Groupe 110">
            <a:extLst>
              <a:ext uri="{FF2B5EF4-FFF2-40B4-BE49-F238E27FC236}">
                <a16:creationId xmlns:a16="http://schemas.microsoft.com/office/drawing/2014/main" id="{0F800035-83B9-FF36-448B-647195C620FD}"/>
              </a:ext>
            </a:extLst>
          </p:cNvPr>
          <p:cNvGrpSpPr/>
          <p:nvPr/>
        </p:nvGrpSpPr>
        <p:grpSpPr>
          <a:xfrm>
            <a:off x="10312769" y="1074483"/>
            <a:ext cx="1421172" cy="3085907"/>
            <a:chOff x="10175609" y="1108106"/>
            <a:chExt cx="1421172" cy="3085907"/>
          </a:xfrm>
        </p:grpSpPr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C5764A89-92DA-1375-B170-5BC3BA0B1631}"/>
                </a:ext>
              </a:extLst>
            </p:cNvPr>
            <p:cNvSpPr/>
            <p:nvPr/>
          </p:nvSpPr>
          <p:spPr>
            <a:xfrm>
              <a:off x="10175609" y="1108106"/>
              <a:ext cx="796522" cy="3085907"/>
            </a:xfrm>
            <a:custGeom>
              <a:avLst/>
              <a:gdLst>
                <a:gd name="connsiteX0" fmla="*/ 181771 w 796522"/>
                <a:gd name="connsiteY0" fmla="*/ 0 h 3085907"/>
                <a:gd name="connsiteX1" fmla="*/ 181771 w 796522"/>
                <a:gd name="connsiteY1" fmla="*/ 90885 h 3085907"/>
                <a:gd name="connsiteX2" fmla="*/ 795893 w 796522"/>
                <a:gd name="connsiteY2" fmla="*/ 90885 h 3085907"/>
                <a:gd name="connsiteX3" fmla="*/ 795893 w 796522"/>
                <a:gd name="connsiteY3" fmla="*/ 727083 h 3085907"/>
                <a:gd name="connsiteX4" fmla="*/ 795893 w 796522"/>
                <a:gd name="connsiteY4" fmla="*/ 2290014 h 3085907"/>
                <a:gd name="connsiteX5" fmla="*/ 796522 w 796522"/>
                <a:gd name="connsiteY5" fmla="*/ 2290014 h 3085907"/>
                <a:gd name="connsiteX6" fmla="*/ 796522 w 796522"/>
                <a:gd name="connsiteY6" fmla="*/ 3085907 h 3085907"/>
                <a:gd name="connsiteX7" fmla="*/ 795893 w 796522"/>
                <a:gd name="connsiteY7" fmla="*/ 3085907 h 3085907"/>
                <a:gd name="connsiteX8" fmla="*/ 612786 w 796522"/>
                <a:gd name="connsiteY8" fmla="*/ 3085907 h 3085907"/>
                <a:gd name="connsiteX9" fmla="*/ 69839 w 796522"/>
                <a:gd name="connsiteY9" fmla="*/ 3085907 h 3085907"/>
                <a:gd name="connsiteX10" fmla="*/ 69839 w 796522"/>
                <a:gd name="connsiteY10" fmla="*/ 2904136 h 3085907"/>
                <a:gd name="connsiteX11" fmla="*/ 612786 w 796522"/>
                <a:gd name="connsiteY11" fmla="*/ 2904136 h 3085907"/>
                <a:gd name="connsiteX12" fmla="*/ 612786 w 796522"/>
                <a:gd name="connsiteY12" fmla="*/ 727083 h 3085907"/>
                <a:gd name="connsiteX13" fmla="*/ 614122 w 796522"/>
                <a:gd name="connsiteY13" fmla="*/ 727083 h 3085907"/>
                <a:gd name="connsiteX14" fmla="*/ 614122 w 796522"/>
                <a:gd name="connsiteY14" fmla="*/ 272656 h 3085907"/>
                <a:gd name="connsiteX15" fmla="*/ 181771 w 796522"/>
                <a:gd name="connsiteY15" fmla="*/ 272656 h 3085907"/>
                <a:gd name="connsiteX16" fmla="*/ 181771 w 796522"/>
                <a:gd name="connsiteY16" fmla="*/ 363541 h 3085907"/>
                <a:gd name="connsiteX17" fmla="*/ 0 w 796522"/>
                <a:gd name="connsiteY17" fmla="*/ 181771 h 308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522" h="3085907">
                  <a:moveTo>
                    <a:pt x="181771" y="0"/>
                  </a:moveTo>
                  <a:lnTo>
                    <a:pt x="181771" y="90885"/>
                  </a:lnTo>
                  <a:lnTo>
                    <a:pt x="795893" y="90885"/>
                  </a:lnTo>
                  <a:lnTo>
                    <a:pt x="795893" y="727083"/>
                  </a:lnTo>
                  <a:lnTo>
                    <a:pt x="795893" y="2290014"/>
                  </a:lnTo>
                  <a:lnTo>
                    <a:pt x="796522" y="2290014"/>
                  </a:lnTo>
                  <a:lnTo>
                    <a:pt x="796522" y="3085907"/>
                  </a:lnTo>
                  <a:lnTo>
                    <a:pt x="795893" y="3085907"/>
                  </a:lnTo>
                  <a:lnTo>
                    <a:pt x="612786" y="3085907"/>
                  </a:lnTo>
                  <a:lnTo>
                    <a:pt x="69839" y="3085907"/>
                  </a:lnTo>
                  <a:lnTo>
                    <a:pt x="69839" y="2904136"/>
                  </a:lnTo>
                  <a:lnTo>
                    <a:pt x="612786" y="2904136"/>
                  </a:lnTo>
                  <a:lnTo>
                    <a:pt x="612786" y="727083"/>
                  </a:lnTo>
                  <a:lnTo>
                    <a:pt x="614122" y="727083"/>
                  </a:lnTo>
                  <a:lnTo>
                    <a:pt x="614122" y="272656"/>
                  </a:lnTo>
                  <a:lnTo>
                    <a:pt x="181771" y="272656"/>
                  </a:lnTo>
                  <a:lnTo>
                    <a:pt x="181771" y="363541"/>
                  </a:lnTo>
                  <a:lnTo>
                    <a:pt x="0" y="181771"/>
                  </a:lnTo>
                  <a:close/>
                </a:path>
              </a:pathLst>
            </a:cu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10" name="ZoneTexte 109">
              <a:extLst>
                <a:ext uri="{FF2B5EF4-FFF2-40B4-BE49-F238E27FC236}">
                  <a16:creationId xmlns:a16="http://schemas.microsoft.com/office/drawing/2014/main" id="{4DDEF0A9-6F5C-61C9-ACD5-D71F636B948E}"/>
                </a:ext>
              </a:extLst>
            </p:cNvPr>
            <p:cNvSpPr txBox="1"/>
            <p:nvPr/>
          </p:nvSpPr>
          <p:spPr>
            <a:xfrm>
              <a:off x="10240627" y="2337927"/>
              <a:ext cx="1356154" cy="58477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Adjusted Rand Index</a:t>
              </a:r>
            </a:p>
          </p:txBody>
        </p:sp>
      </p:grpSp>
      <p:grpSp>
        <p:nvGrpSpPr>
          <p:cNvPr id="113" name="Groupe 112">
            <a:extLst>
              <a:ext uri="{FF2B5EF4-FFF2-40B4-BE49-F238E27FC236}">
                <a16:creationId xmlns:a16="http://schemas.microsoft.com/office/drawing/2014/main" id="{3CE406F6-275F-36B3-2F39-995AF41505C5}"/>
              </a:ext>
            </a:extLst>
          </p:cNvPr>
          <p:cNvGrpSpPr/>
          <p:nvPr/>
        </p:nvGrpSpPr>
        <p:grpSpPr>
          <a:xfrm>
            <a:off x="10318944" y="1077012"/>
            <a:ext cx="1414997" cy="3641215"/>
            <a:chOff x="10181784" y="1110635"/>
            <a:chExt cx="1414997" cy="3641215"/>
          </a:xfrm>
        </p:grpSpPr>
        <p:sp>
          <p:nvSpPr>
            <p:cNvPr id="94" name="Forme libre : forme 93">
              <a:extLst>
                <a:ext uri="{FF2B5EF4-FFF2-40B4-BE49-F238E27FC236}">
                  <a16:creationId xmlns:a16="http://schemas.microsoft.com/office/drawing/2014/main" id="{09F62FE1-5CA0-B9B2-8DC6-CEFA5E79960E}"/>
                </a:ext>
              </a:extLst>
            </p:cNvPr>
            <p:cNvSpPr/>
            <p:nvPr/>
          </p:nvSpPr>
          <p:spPr>
            <a:xfrm>
              <a:off x="10181784" y="1110635"/>
              <a:ext cx="795893" cy="3641215"/>
            </a:xfrm>
            <a:custGeom>
              <a:avLst/>
              <a:gdLst>
                <a:gd name="connsiteX0" fmla="*/ 181771 w 795893"/>
                <a:gd name="connsiteY0" fmla="*/ 0 h 3641215"/>
                <a:gd name="connsiteX1" fmla="*/ 181771 w 795893"/>
                <a:gd name="connsiteY1" fmla="*/ 90885 h 3641215"/>
                <a:gd name="connsiteX2" fmla="*/ 795893 w 795893"/>
                <a:gd name="connsiteY2" fmla="*/ 90885 h 3641215"/>
                <a:gd name="connsiteX3" fmla="*/ 795893 w 795893"/>
                <a:gd name="connsiteY3" fmla="*/ 727083 h 3641215"/>
                <a:gd name="connsiteX4" fmla="*/ 795893 w 795893"/>
                <a:gd name="connsiteY4" fmla="*/ 3641215 h 3641215"/>
                <a:gd name="connsiteX5" fmla="*/ 790348 w 795893"/>
                <a:gd name="connsiteY5" fmla="*/ 3641215 h 3641215"/>
                <a:gd name="connsiteX6" fmla="*/ 612786 w 795893"/>
                <a:gd name="connsiteY6" fmla="*/ 3641215 h 3641215"/>
                <a:gd name="connsiteX7" fmla="*/ 63665 w 795893"/>
                <a:gd name="connsiteY7" fmla="*/ 3641215 h 3641215"/>
                <a:gd name="connsiteX8" fmla="*/ 63665 w 795893"/>
                <a:gd name="connsiteY8" fmla="*/ 3459444 h 3641215"/>
                <a:gd name="connsiteX9" fmla="*/ 608577 w 795893"/>
                <a:gd name="connsiteY9" fmla="*/ 3459444 h 3641215"/>
                <a:gd name="connsiteX10" fmla="*/ 608577 w 795893"/>
                <a:gd name="connsiteY10" fmla="*/ 2845322 h 3641215"/>
                <a:gd name="connsiteX11" fmla="*/ 612786 w 795893"/>
                <a:gd name="connsiteY11" fmla="*/ 2845322 h 3641215"/>
                <a:gd name="connsiteX12" fmla="*/ 612786 w 795893"/>
                <a:gd name="connsiteY12" fmla="*/ 727083 h 3641215"/>
                <a:gd name="connsiteX13" fmla="*/ 614122 w 795893"/>
                <a:gd name="connsiteY13" fmla="*/ 727083 h 3641215"/>
                <a:gd name="connsiteX14" fmla="*/ 614122 w 795893"/>
                <a:gd name="connsiteY14" fmla="*/ 272656 h 3641215"/>
                <a:gd name="connsiteX15" fmla="*/ 181771 w 795893"/>
                <a:gd name="connsiteY15" fmla="*/ 272656 h 3641215"/>
                <a:gd name="connsiteX16" fmla="*/ 181771 w 795893"/>
                <a:gd name="connsiteY16" fmla="*/ 363541 h 3641215"/>
                <a:gd name="connsiteX17" fmla="*/ 0 w 795893"/>
                <a:gd name="connsiteY17" fmla="*/ 181771 h 36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893" h="3641215">
                  <a:moveTo>
                    <a:pt x="181771" y="0"/>
                  </a:moveTo>
                  <a:lnTo>
                    <a:pt x="181771" y="90885"/>
                  </a:lnTo>
                  <a:lnTo>
                    <a:pt x="795893" y="90885"/>
                  </a:lnTo>
                  <a:lnTo>
                    <a:pt x="795893" y="727083"/>
                  </a:lnTo>
                  <a:lnTo>
                    <a:pt x="795893" y="3641215"/>
                  </a:lnTo>
                  <a:lnTo>
                    <a:pt x="790348" y="3641215"/>
                  </a:lnTo>
                  <a:lnTo>
                    <a:pt x="612786" y="3641215"/>
                  </a:lnTo>
                  <a:lnTo>
                    <a:pt x="63665" y="3641215"/>
                  </a:lnTo>
                  <a:lnTo>
                    <a:pt x="63665" y="3459444"/>
                  </a:lnTo>
                  <a:lnTo>
                    <a:pt x="608577" y="3459444"/>
                  </a:lnTo>
                  <a:lnTo>
                    <a:pt x="608577" y="2845322"/>
                  </a:lnTo>
                  <a:lnTo>
                    <a:pt x="612786" y="2845322"/>
                  </a:lnTo>
                  <a:lnTo>
                    <a:pt x="612786" y="727083"/>
                  </a:lnTo>
                  <a:lnTo>
                    <a:pt x="614122" y="727083"/>
                  </a:lnTo>
                  <a:lnTo>
                    <a:pt x="614122" y="272656"/>
                  </a:lnTo>
                  <a:lnTo>
                    <a:pt x="181771" y="272656"/>
                  </a:lnTo>
                  <a:lnTo>
                    <a:pt x="181771" y="363541"/>
                  </a:lnTo>
                  <a:lnTo>
                    <a:pt x="0" y="181771"/>
                  </a:lnTo>
                  <a:close/>
                </a:path>
              </a:pathLst>
            </a:cu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12" name="ZoneTexte 111">
              <a:extLst>
                <a:ext uri="{FF2B5EF4-FFF2-40B4-BE49-F238E27FC236}">
                  <a16:creationId xmlns:a16="http://schemas.microsoft.com/office/drawing/2014/main" id="{79041745-CFF7-7A34-B490-4B3019C16249}"/>
                </a:ext>
              </a:extLst>
            </p:cNvPr>
            <p:cNvSpPr txBox="1"/>
            <p:nvPr/>
          </p:nvSpPr>
          <p:spPr>
            <a:xfrm>
              <a:off x="10240627" y="2600745"/>
              <a:ext cx="1356154" cy="58477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Adjusted Rand Index</a:t>
              </a:r>
            </a:p>
          </p:txBody>
        </p:sp>
      </p:grpSp>
      <p:grpSp>
        <p:nvGrpSpPr>
          <p:cNvPr id="115" name="Groupe 114">
            <a:extLst>
              <a:ext uri="{FF2B5EF4-FFF2-40B4-BE49-F238E27FC236}">
                <a16:creationId xmlns:a16="http://schemas.microsoft.com/office/drawing/2014/main" id="{826E37A7-9AA1-E5A5-63F3-4F2AAD593955}"/>
              </a:ext>
            </a:extLst>
          </p:cNvPr>
          <p:cNvGrpSpPr/>
          <p:nvPr/>
        </p:nvGrpSpPr>
        <p:grpSpPr>
          <a:xfrm>
            <a:off x="10320963" y="1077011"/>
            <a:ext cx="1412978" cy="4180002"/>
            <a:chOff x="10183803" y="1110634"/>
            <a:chExt cx="1412978" cy="4180002"/>
          </a:xfrm>
        </p:grpSpPr>
        <p:sp>
          <p:nvSpPr>
            <p:cNvPr id="97" name="Forme libre : forme 96">
              <a:extLst>
                <a:ext uri="{FF2B5EF4-FFF2-40B4-BE49-F238E27FC236}">
                  <a16:creationId xmlns:a16="http://schemas.microsoft.com/office/drawing/2014/main" id="{A0B8B975-93A1-C41A-83BB-A81B59FDABEA}"/>
                </a:ext>
              </a:extLst>
            </p:cNvPr>
            <p:cNvSpPr/>
            <p:nvPr/>
          </p:nvSpPr>
          <p:spPr>
            <a:xfrm>
              <a:off x="10183803" y="1110634"/>
              <a:ext cx="795893" cy="4180002"/>
            </a:xfrm>
            <a:custGeom>
              <a:avLst/>
              <a:gdLst>
                <a:gd name="connsiteX0" fmla="*/ 181771 w 795893"/>
                <a:gd name="connsiteY0" fmla="*/ 0 h 4180002"/>
                <a:gd name="connsiteX1" fmla="*/ 181771 w 795893"/>
                <a:gd name="connsiteY1" fmla="*/ 90885 h 4180002"/>
                <a:gd name="connsiteX2" fmla="*/ 795893 w 795893"/>
                <a:gd name="connsiteY2" fmla="*/ 90885 h 4180002"/>
                <a:gd name="connsiteX3" fmla="*/ 795893 w 795893"/>
                <a:gd name="connsiteY3" fmla="*/ 727082 h 4180002"/>
                <a:gd name="connsiteX4" fmla="*/ 795893 w 795893"/>
                <a:gd name="connsiteY4" fmla="*/ 727083 h 4180002"/>
                <a:gd name="connsiteX5" fmla="*/ 795893 w 795893"/>
                <a:gd name="connsiteY5" fmla="*/ 4180001 h 4180002"/>
                <a:gd name="connsiteX6" fmla="*/ 788329 w 795893"/>
                <a:gd name="connsiteY6" fmla="*/ 4180001 h 4180002"/>
                <a:gd name="connsiteX7" fmla="*/ 788329 w 795893"/>
                <a:gd name="connsiteY7" fmla="*/ 4180002 h 4180002"/>
                <a:gd name="connsiteX8" fmla="*/ 61646 w 795893"/>
                <a:gd name="connsiteY8" fmla="*/ 4180002 h 4180002"/>
                <a:gd name="connsiteX9" fmla="*/ 61646 w 795893"/>
                <a:gd name="connsiteY9" fmla="*/ 3998231 h 4180002"/>
                <a:gd name="connsiteX10" fmla="*/ 606558 w 795893"/>
                <a:gd name="connsiteY10" fmla="*/ 3998231 h 4180002"/>
                <a:gd name="connsiteX11" fmla="*/ 606558 w 795893"/>
                <a:gd name="connsiteY11" fmla="*/ 3384109 h 4180002"/>
                <a:gd name="connsiteX12" fmla="*/ 612786 w 795893"/>
                <a:gd name="connsiteY12" fmla="*/ 3384109 h 4180002"/>
                <a:gd name="connsiteX13" fmla="*/ 612786 w 795893"/>
                <a:gd name="connsiteY13" fmla="*/ 727082 h 4180002"/>
                <a:gd name="connsiteX14" fmla="*/ 614122 w 795893"/>
                <a:gd name="connsiteY14" fmla="*/ 727082 h 4180002"/>
                <a:gd name="connsiteX15" fmla="*/ 614122 w 795893"/>
                <a:gd name="connsiteY15" fmla="*/ 272656 h 4180002"/>
                <a:gd name="connsiteX16" fmla="*/ 181771 w 795893"/>
                <a:gd name="connsiteY16" fmla="*/ 272656 h 4180002"/>
                <a:gd name="connsiteX17" fmla="*/ 181771 w 795893"/>
                <a:gd name="connsiteY17" fmla="*/ 363541 h 4180002"/>
                <a:gd name="connsiteX18" fmla="*/ 0 w 795893"/>
                <a:gd name="connsiteY18" fmla="*/ 181771 h 418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5893" h="4180002">
                  <a:moveTo>
                    <a:pt x="181771" y="0"/>
                  </a:moveTo>
                  <a:lnTo>
                    <a:pt x="181771" y="90885"/>
                  </a:lnTo>
                  <a:lnTo>
                    <a:pt x="795893" y="90885"/>
                  </a:lnTo>
                  <a:lnTo>
                    <a:pt x="795893" y="727082"/>
                  </a:lnTo>
                  <a:lnTo>
                    <a:pt x="795893" y="727083"/>
                  </a:lnTo>
                  <a:lnTo>
                    <a:pt x="795893" y="4180001"/>
                  </a:lnTo>
                  <a:lnTo>
                    <a:pt x="788329" y="4180001"/>
                  </a:lnTo>
                  <a:lnTo>
                    <a:pt x="788329" y="4180002"/>
                  </a:lnTo>
                  <a:lnTo>
                    <a:pt x="61646" y="4180002"/>
                  </a:lnTo>
                  <a:lnTo>
                    <a:pt x="61646" y="3998231"/>
                  </a:lnTo>
                  <a:lnTo>
                    <a:pt x="606558" y="3998231"/>
                  </a:lnTo>
                  <a:lnTo>
                    <a:pt x="606558" y="3384109"/>
                  </a:lnTo>
                  <a:lnTo>
                    <a:pt x="612786" y="3384109"/>
                  </a:lnTo>
                  <a:lnTo>
                    <a:pt x="612786" y="727082"/>
                  </a:lnTo>
                  <a:lnTo>
                    <a:pt x="614122" y="727082"/>
                  </a:lnTo>
                  <a:lnTo>
                    <a:pt x="614122" y="272656"/>
                  </a:lnTo>
                  <a:lnTo>
                    <a:pt x="181771" y="272656"/>
                  </a:lnTo>
                  <a:lnTo>
                    <a:pt x="181771" y="363541"/>
                  </a:lnTo>
                  <a:lnTo>
                    <a:pt x="0" y="181771"/>
                  </a:lnTo>
                  <a:close/>
                </a:path>
              </a:pathLst>
            </a:cu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14" name="ZoneTexte 113">
              <a:extLst>
                <a:ext uri="{FF2B5EF4-FFF2-40B4-BE49-F238E27FC236}">
                  <a16:creationId xmlns:a16="http://schemas.microsoft.com/office/drawing/2014/main" id="{B3883472-CA49-3EC9-223F-7A019F0728F2}"/>
                </a:ext>
              </a:extLst>
            </p:cNvPr>
            <p:cNvSpPr txBox="1"/>
            <p:nvPr/>
          </p:nvSpPr>
          <p:spPr>
            <a:xfrm>
              <a:off x="10240627" y="2863245"/>
              <a:ext cx="1356154" cy="58477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Adjusted Rand Index</a:t>
              </a:r>
            </a:p>
          </p:txBody>
        </p:sp>
      </p:grpSp>
      <p:grpSp>
        <p:nvGrpSpPr>
          <p:cNvPr id="117" name="Groupe 116">
            <a:extLst>
              <a:ext uri="{FF2B5EF4-FFF2-40B4-BE49-F238E27FC236}">
                <a16:creationId xmlns:a16="http://schemas.microsoft.com/office/drawing/2014/main" id="{11A9A935-6A42-E9E9-879E-4285C290025A}"/>
              </a:ext>
            </a:extLst>
          </p:cNvPr>
          <p:cNvGrpSpPr/>
          <p:nvPr/>
        </p:nvGrpSpPr>
        <p:grpSpPr>
          <a:xfrm>
            <a:off x="10320963" y="1077012"/>
            <a:ext cx="1415430" cy="4718789"/>
            <a:chOff x="10183803" y="1110635"/>
            <a:chExt cx="1415430" cy="4718789"/>
          </a:xfrm>
        </p:grpSpPr>
        <p:sp>
          <p:nvSpPr>
            <p:cNvPr id="100" name="Forme libre : forme 99">
              <a:extLst>
                <a:ext uri="{FF2B5EF4-FFF2-40B4-BE49-F238E27FC236}">
                  <a16:creationId xmlns:a16="http://schemas.microsoft.com/office/drawing/2014/main" id="{59C719BA-446E-7930-FF45-9F56409F2559}"/>
                </a:ext>
              </a:extLst>
            </p:cNvPr>
            <p:cNvSpPr/>
            <p:nvPr/>
          </p:nvSpPr>
          <p:spPr>
            <a:xfrm>
              <a:off x="10183803" y="1110635"/>
              <a:ext cx="795893" cy="4718789"/>
            </a:xfrm>
            <a:custGeom>
              <a:avLst/>
              <a:gdLst>
                <a:gd name="connsiteX0" fmla="*/ 181771 w 795893"/>
                <a:gd name="connsiteY0" fmla="*/ 0 h 4718789"/>
                <a:gd name="connsiteX1" fmla="*/ 181771 w 795893"/>
                <a:gd name="connsiteY1" fmla="*/ 90885 h 4718789"/>
                <a:gd name="connsiteX2" fmla="*/ 795893 w 795893"/>
                <a:gd name="connsiteY2" fmla="*/ 90885 h 4718789"/>
                <a:gd name="connsiteX3" fmla="*/ 795893 w 795893"/>
                <a:gd name="connsiteY3" fmla="*/ 727083 h 4718789"/>
                <a:gd name="connsiteX4" fmla="*/ 795893 w 795893"/>
                <a:gd name="connsiteY4" fmla="*/ 4718789 h 4718789"/>
                <a:gd name="connsiteX5" fmla="*/ 788329 w 795893"/>
                <a:gd name="connsiteY5" fmla="*/ 4718789 h 4718789"/>
                <a:gd name="connsiteX6" fmla="*/ 612786 w 795893"/>
                <a:gd name="connsiteY6" fmla="*/ 4718789 h 4718789"/>
                <a:gd name="connsiteX7" fmla="*/ 61646 w 795893"/>
                <a:gd name="connsiteY7" fmla="*/ 4718789 h 4718789"/>
                <a:gd name="connsiteX8" fmla="*/ 61646 w 795893"/>
                <a:gd name="connsiteY8" fmla="*/ 4537018 h 4718789"/>
                <a:gd name="connsiteX9" fmla="*/ 606558 w 795893"/>
                <a:gd name="connsiteY9" fmla="*/ 4537018 h 4718789"/>
                <a:gd name="connsiteX10" fmla="*/ 606558 w 795893"/>
                <a:gd name="connsiteY10" fmla="*/ 3922896 h 4718789"/>
                <a:gd name="connsiteX11" fmla="*/ 612786 w 795893"/>
                <a:gd name="connsiteY11" fmla="*/ 3922896 h 4718789"/>
                <a:gd name="connsiteX12" fmla="*/ 612786 w 795893"/>
                <a:gd name="connsiteY12" fmla="*/ 727083 h 4718789"/>
                <a:gd name="connsiteX13" fmla="*/ 614122 w 795893"/>
                <a:gd name="connsiteY13" fmla="*/ 727083 h 4718789"/>
                <a:gd name="connsiteX14" fmla="*/ 614122 w 795893"/>
                <a:gd name="connsiteY14" fmla="*/ 272656 h 4718789"/>
                <a:gd name="connsiteX15" fmla="*/ 181771 w 795893"/>
                <a:gd name="connsiteY15" fmla="*/ 272656 h 4718789"/>
                <a:gd name="connsiteX16" fmla="*/ 181771 w 795893"/>
                <a:gd name="connsiteY16" fmla="*/ 363541 h 4718789"/>
                <a:gd name="connsiteX17" fmla="*/ 0 w 795893"/>
                <a:gd name="connsiteY17" fmla="*/ 181771 h 471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893" h="4718789">
                  <a:moveTo>
                    <a:pt x="181771" y="0"/>
                  </a:moveTo>
                  <a:lnTo>
                    <a:pt x="181771" y="90885"/>
                  </a:lnTo>
                  <a:lnTo>
                    <a:pt x="795893" y="90885"/>
                  </a:lnTo>
                  <a:lnTo>
                    <a:pt x="795893" y="727083"/>
                  </a:lnTo>
                  <a:lnTo>
                    <a:pt x="795893" y="4718789"/>
                  </a:lnTo>
                  <a:lnTo>
                    <a:pt x="788329" y="4718789"/>
                  </a:lnTo>
                  <a:lnTo>
                    <a:pt x="612786" y="4718789"/>
                  </a:lnTo>
                  <a:lnTo>
                    <a:pt x="61646" y="4718789"/>
                  </a:lnTo>
                  <a:lnTo>
                    <a:pt x="61646" y="4537018"/>
                  </a:lnTo>
                  <a:lnTo>
                    <a:pt x="606558" y="4537018"/>
                  </a:lnTo>
                  <a:lnTo>
                    <a:pt x="606558" y="3922896"/>
                  </a:lnTo>
                  <a:lnTo>
                    <a:pt x="612786" y="3922896"/>
                  </a:lnTo>
                  <a:lnTo>
                    <a:pt x="612786" y="727083"/>
                  </a:lnTo>
                  <a:lnTo>
                    <a:pt x="614122" y="727083"/>
                  </a:lnTo>
                  <a:lnTo>
                    <a:pt x="614122" y="272656"/>
                  </a:lnTo>
                  <a:lnTo>
                    <a:pt x="181771" y="272656"/>
                  </a:lnTo>
                  <a:lnTo>
                    <a:pt x="181771" y="363541"/>
                  </a:lnTo>
                  <a:lnTo>
                    <a:pt x="0" y="181771"/>
                  </a:lnTo>
                  <a:close/>
                </a:path>
              </a:pathLst>
            </a:cu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1A207D65-EB0E-56C3-74A0-4FD29019EBD8}"/>
                </a:ext>
              </a:extLst>
            </p:cNvPr>
            <p:cNvSpPr txBox="1"/>
            <p:nvPr/>
          </p:nvSpPr>
          <p:spPr>
            <a:xfrm>
              <a:off x="10243079" y="3133683"/>
              <a:ext cx="1356154" cy="58477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Adjusted Rand Index</a:t>
              </a:r>
            </a:p>
          </p:txBody>
        </p:sp>
      </p:grpSp>
      <p:grpSp>
        <p:nvGrpSpPr>
          <p:cNvPr id="118" name="Groupe 117">
            <a:extLst>
              <a:ext uri="{FF2B5EF4-FFF2-40B4-BE49-F238E27FC236}">
                <a16:creationId xmlns:a16="http://schemas.microsoft.com/office/drawing/2014/main" id="{E63BB8AB-4691-9E7D-47F2-55F50B394B4C}"/>
              </a:ext>
            </a:extLst>
          </p:cNvPr>
          <p:cNvGrpSpPr/>
          <p:nvPr/>
        </p:nvGrpSpPr>
        <p:grpSpPr>
          <a:xfrm>
            <a:off x="10316917" y="1074483"/>
            <a:ext cx="1417024" cy="5260105"/>
            <a:chOff x="10179757" y="1108106"/>
            <a:chExt cx="1417024" cy="5260105"/>
          </a:xfrm>
        </p:grpSpPr>
        <p:sp>
          <p:nvSpPr>
            <p:cNvPr id="101" name="Forme libre : forme 100">
              <a:extLst>
                <a:ext uri="{FF2B5EF4-FFF2-40B4-BE49-F238E27FC236}">
                  <a16:creationId xmlns:a16="http://schemas.microsoft.com/office/drawing/2014/main" id="{06D859AE-5261-6634-0392-1FF2EB703803}"/>
                </a:ext>
              </a:extLst>
            </p:cNvPr>
            <p:cNvSpPr/>
            <p:nvPr/>
          </p:nvSpPr>
          <p:spPr>
            <a:xfrm>
              <a:off x="10179757" y="1108106"/>
              <a:ext cx="795893" cy="5260105"/>
            </a:xfrm>
            <a:custGeom>
              <a:avLst/>
              <a:gdLst>
                <a:gd name="connsiteX0" fmla="*/ 181771 w 795893"/>
                <a:gd name="connsiteY0" fmla="*/ 0 h 5260105"/>
                <a:gd name="connsiteX1" fmla="*/ 181771 w 795893"/>
                <a:gd name="connsiteY1" fmla="*/ 90885 h 5260105"/>
                <a:gd name="connsiteX2" fmla="*/ 795893 w 795893"/>
                <a:gd name="connsiteY2" fmla="*/ 90885 h 5260105"/>
                <a:gd name="connsiteX3" fmla="*/ 795893 w 795893"/>
                <a:gd name="connsiteY3" fmla="*/ 727083 h 5260105"/>
                <a:gd name="connsiteX4" fmla="*/ 795893 w 795893"/>
                <a:gd name="connsiteY4" fmla="*/ 5260105 h 5260105"/>
                <a:gd name="connsiteX5" fmla="*/ 792375 w 795893"/>
                <a:gd name="connsiteY5" fmla="*/ 5260105 h 5260105"/>
                <a:gd name="connsiteX6" fmla="*/ 612786 w 795893"/>
                <a:gd name="connsiteY6" fmla="*/ 5260105 h 5260105"/>
                <a:gd name="connsiteX7" fmla="*/ 65692 w 795893"/>
                <a:gd name="connsiteY7" fmla="*/ 5260105 h 5260105"/>
                <a:gd name="connsiteX8" fmla="*/ 65692 w 795893"/>
                <a:gd name="connsiteY8" fmla="*/ 5078334 h 5260105"/>
                <a:gd name="connsiteX9" fmla="*/ 610604 w 795893"/>
                <a:gd name="connsiteY9" fmla="*/ 5078334 h 5260105"/>
                <a:gd name="connsiteX10" fmla="*/ 610604 w 795893"/>
                <a:gd name="connsiteY10" fmla="*/ 4464212 h 5260105"/>
                <a:gd name="connsiteX11" fmla="*/ 612786 w 795893"/>
                <a:gd name="connsiteY11" fmla="*/ 4464212 h 5260105"/>
                <a:gd name="connsiteX12" fmla="*/ 612786 w 795893"/>
                <a:gd name="connsiteY12" fmla="*/ 727083 h 5260105"/>
                <a:gd name="connsiteX13" fmla="*/ 614122 w 795893"/>
                <a:gd name="connsiteY13" fmla="*/ 727083 h 5260105"/>
                <a:gd name="connsiteX14" fmla="*/ 614122 w 795893"/>
                <a:gd name="connsiteY14" fmla="*/ 272656 h 5260105"/>
                <a:gd name="connsiteX15" fmla="*/ 181771 w 795893"/>
                <a:gd name="connsiteY15" fmla="*/ 272656 h 5260105"/>
                <a:gd name="connsiteX16" fmla="*/ 181771 w 795893"/>
                <a:gd name="connsiteY16" fmla="*/ 363541 h 5260105"/>
                <a:gd name="connsiteX17" fmla="*/ 0 w 795893"/>
                <a:gd name="connsiteY17" fmla="*/ 181771 h 526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893" h="5260105">
                  <a:moveTo>
                    <a:pt x="181771" y="0"/>
                  </a:moveTo>
                  <a:lnTo>
                    <a:pt x="181771" y="90885"/>
                  </a:lnTo>
                  <a:lnTo>
                    <a:pt x="795893" y="90885"/>
                  </a:lnTo>
                  <a:lnTo>
                    <a:pt x="795893" y="727083"/>
                  </a:lnTo>
                  <a:lnTo>
                    <a:pt x="795893" y="5260105"/>
                  </a:lnTo>
                  <a:lnTo>
                    <a:pt x="792375" y="5260105"/>
                  </a:lnTo>
                  <a:lnTo>
                    <a:pt x="612786" y="5260105"/>
                  </a:lnTo>
                  <a:lnTo>
                    <a:pt x="65692" y="5260105"/>
                  </a:lnTo>
                  <a:lnTo>
                    <a:pt x="65692" y="5078334"/>
                  </a:lnTo>
                  <a:lnTo>
                    <a:pt x="610604" y="5078334"/>
                  </a:lnTo>
                  <a:lnTo>
                    <a:pt x="610604" y="4464212"/>
                  </a:lnTo>
                  <a:lnTo>
                    <a:pt x="612786" y="4464212"/>
                  </a:lnTo>
                  <a:lnTo>
                    <a:pt x="612786" y="727083"/>
                  </a:lnTo>
                  <a:lnTo>
                    <a:pt x="614122" y="727083"/>
                  </a:lnTo>
                  <a:lnTo>
                    <a:pt x="614122" y="272656"/>
                  </a:lnTo>
                  <a:lnTo>
                    <a:pt x="181771" y="272656"/>
                  </a:lnTo>
                  <a:lnTo>
                    <a:pt x="181771" y="363541"/>
                  </a:lnTo>
                  <a:lnTo>
                    <a:pt x="0" y="181771"/>
                  </a:lnTo>
                  <a:close/>
                </a:path>
              </a:pathLst>
            </a:cu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08" name="ZoneTexte 107">
              <a:extLst>
                <a:ext uri="{FF2B5EF4-FFF2-40B4-BE49-F238E27FC236}">
                  <a16:creationId xmlns:a16="http://schemas.microsoft.com/office/drawing/2014/main" id="{5E39BEA3-7525-1B09-2692-7F58745A4F89}"/>
                </a:ext>
              </a:extLst>
            </p:cNvPr>
            <p:cNvSpPr txBox="1"/>
            <p:nvPr/>
          </p:nvSpPr>
          <p:spPr>
            <a:xfrm>
              <a:off x="10240627" y="3391812"/>
              <a:ext cx="1356154" cy="58477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Adjusted Rand Index</a:t>
              </a:r>
            </a:p>
          </p:txBody>
        </p:sp>
      </p:grpSp>
      <p:sp>
        <p:nvSpPr>
          <p:cNvPr id="119" name="Flèche : gauche 118">
            <a:extLst>
              <a:ext uri="{FF2B5EF4-FFF2-40B4-BE49-F238E27FC236}">
                <a16:creationId xmlns:a16="http://schemas.microsoft.com/office/drawing/2014/main" id="{65CCE2A2-575D-3A23-9412-CE85F79C5A04}"/>
              </a:ext>
            </a:extLst>
          </p:cNvPr>
          <p:cNvSpPr/>
          <p:nvPr/>
        </p:nvSpPr>
        <p:spPr>
          <a:xfrm rot="16200000">
            <a:off x="-1210773" y="2803718"/>
            <a:ext cx="5486895" cy="727082"/>
          </a:xfrm>
          <a:prstGeom prst="leftArrow">
            <a:avLst/>
          </a:prstGeom>
          <a:gradFill flip="none" rotWithShape="1">
            <a:gsLst>
              <a:gs pos="20000">
                <a:srgbClr val="B3DE69"/>
              </a:gs>
              <a:gs pos="100000">
                <a:srgbClr val="F2BA63"/>
              </a:gs>
            </a:gsLst>
            <a:lin ang="10800000" scaled="0"/>
            <a:tileRect/>
          </a:gra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TEMPS</a:t>
            </a:r>
          </a:p>
        </p:txBody>
      </p:sp>
      <p:sp>
        <p:nvSpPr>
          <p:cNvPr id="120" name="Flèche : gauche 119">
            <a:extLst>
              <a:ext uri="{FF2B5EF4-FFF2-40B4-BE49-F238E27FC236}">
                <a16:creationId xmlns:a16="http://schemas.microsoft.com/office/drawing/2014/main" id="{C2AFC4A2-1785-EA75-881D-5F3088BA0DD5}"/>
              </a:ext>
            </a:extLst>
          </p:cNvPr>
          <p:cNvSpPr/>
          <p:nvPr/>
        </p:nvSpPr>
        <p:spPr>
          <a:xfrm rot="16200000">
            <a:off x="-931560" y="2531197"/>
            <a:ext cx="4933380" cy="727082"/>
          </a:xfrm>
          <a:prstGeom prst="leftArrow">
            <a:avLst/>
          </a:prstGeom>
          <a:gradFill flip="none" rotWithShape="1">
            <a:gsLst>
              <a:gs pos="20000">
                <a:srgbClr val="B3DE69"/>
              </a:gs>
              <a:gs pos="100000">
                <a:srgbClr val="E9BF64"/>
              </a:gs>
            </a:gsLst>
            <a:lin ang="10800000" scaled="0"/>
            <a:tileRect/>
          </a:gra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TEMPS</a:t>
            </a:r>
          </a:p>
        </p:txBody>
      </p:sp>
      <p:sp>
        <p:nvSpPr>
          <p:cNvPr id="121" name="Flèche : gauche 120">
            <a:extLst>
              <a:ext uri="{FF2B5EF4-FFF2-40B4-BE49-F238E27FC236}">
                <a16:creationId xmlns:a16="http://schemas.microsoft.com/office/drawing/2014/main" id="{A9B20910-12D2-0053-DC93-6969CAE487AB}"/>
              </a:ext>
            </a:extLst>
          </p:cNvPr>
          <p:cNvSpPr/>
          <p:nvPr/>
        </p:nvSpPr>
        <p:spPr>
          <a:xfrm rot="16200000">
            <a:off x="-660114" y="2252394"/>
            <a:ext cx="4390493" cy="727082"/>
          </a:xfrm>
          <a:prstGeom prst="leftArrow">
            <a:avLst/>
          </a:prstGeom>
          <a:gradFill flip="none" rotWithShape="1">
            <a:gsLst>
              <a:gs pos="20000">
                <a:srgbClr val="B3DE69"/>
              </a:gs>
              <a:gs pos="100000">
                <a:srgbClr val="E1C465"/>
              </a:gs>
            </a:gsLst>
            <a:lin ang="10800000" scaled="0"/>
            <a:tileRect/>
          </a:gra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TEMPS</a:t>
            </a:r>
          </a:p>
        </p:txBody>
      </p:sp>
      <p:sp>
        <p:nvSpPr>
          <p:cNvPr id="122" name="Flèche : gauche 121">
            <a:extLst>
              <a:ext uri="{FF2B5EF4-FFF2-40B4-BE49-F238E27FC236}">
                <a16:creationId xmlns:a16="http://schemas.microsoft.com/office/drawing/2014/main" id="{6CBC0410-3ACE-286D-F4B4-1DE7D7E8B6A3}"/>
              </a:ext>
            </a:extLst>
          </p:cNvPr>
          <p:cNvSpPr/>
          <p:nvPr/>
        </p:nvSpPr>
        <p:spPr>
          <a:xfrm rot="16200000">
            <a:off x="-384498" y="1981920"/>
            <a:ext cx="3847610" cy="727082"/>
          </a:xfrm>
          <a:prstGeom prst="leftArrow">
            <a:avLst/>
          </a:prstGeom>
          <a:gradFill flip="none" rotWithShape="1">
            <a:gsLst>
              <a:gs pos="20000">
                <a:srgbClr val="B3DE69"/>
              </a:gs>
              <a:gs pos="100000">
                <a:srgbClr val="D9C865"/>
              </a:gs>
            </a:gsLst>
            <a:lin ang="10800000" scaled="0"/>
            <a:tileRect/>
          </a:gra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TEMPS</a:t>
            </a:r>
          </a:p>
        </p:txBody>
      </p:sp>
      <p:sp>
        <p:nvSpPr>
          <p:cNvPr id="123" name="Flèche : gauche 122">
            <a:extLst>
              <a:ext uri="{FF2B5EF4-FFF2-40B4-BE49-F238E27FC236}">
                <a16:creationId xmlns:a16="http://schemas.microsoft.com/office/drawing/2014/main" id="{37CCBCBB-6384-A535-D12C-BDFBC99DA93B}"/>
              </a:ext>
            </a:extLst>
          </p:cNvPr>
          <p:cNvSpPr/>
          <p:nvPr/>
        </p:nvSpPr>
        <p:spPr>
          <a:xfrm rot="16200000">
            <a:off x="-120640" y="1715999"/>
            <a:ext cx="3313065" cy="727082"/>
          </a:xfrm>
          <a:prstGeom prst="leftArrow">
            <a:avLst/>
          </a:prstGeom>
          <a:gradFill flip="none" rotWithShape="1">
            <a:gsLst>
              <a:gs pos="20000">
                <a:srgbClr val="B3DE69"/>
              </a:gs>
              <a:gs pos="100000">
                <a:srgbClr val="D0CD66"/>
              </a:gs>
            </a:gsLst>
            <a:lin ang="10800000" scaled="0"/>
            <a:tileRect/>
          </a:gra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TEMPS</a:t>
            </a:r>
          </a:p>
        </p:txBody>
      </p:sp>
      <p:sp>
        <p:nvSpPr>
          <p:cNvPr id="124" name="Flèche : gauche 123">
            <a:extLst>
              <a:ext uri="{FF2B5EF4-FFF2-40B4-BE49-F238E27FC236}">
                <a16:creationId xmlns:a16="http://schemas.microsoft.com/office/drawing/2014/main" id="{17F3C3BB-97C5-99D3-5CEB-DAD6A3C91B17}"/>
              </a:ext>
            </a:extLst>
          </p:cNvPr>
          <p:cNvSpPr/>
          <p:nvPr/>
        </p:nvSpPr>
        <p:spPr>
          <a:xfrm rot="16200000">
            <a:off x="146473" y="1445601"/>
            <a:ext cx="2772267" cy="727082"/>
          </a:xfrm>
          <a:prstGeom prst="leftArrow">
            <a:avLst/>
          </a:prstGeom>
          <a:gradFill flip="none" rotWithShape="1">
            <a:gsLst>
              <a:gs pos="20000">
                <a:srgbClr val="B3DE69"/>
              </a:gs>
              <a:gs pos="100000">
                <a:srgbClr val="C8D267"/>
              </a:gs>
            </a:gsLst>
            <a:lin ang="10800000" scaled="0"/>
            <a:tileRect/>
          </a:gra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TEMPS</a:t>
            </a:r>
          </a:p>
        </p:txBody>
      </p:sp>
      <p:sp>
        <p:nvSpPr>
          <p:cNvPr id="125" name="Flèche : gauche 124">
            <a:extLst>
              <a:ext uri="{FF2B5EF4-FFF2-40B4-BE49-F238E27FC236}">
                <a16:creationId xmlns:a16="http://schemas.microsoft.com/office/drawing/2014/main" id="{B75F5091-EB1C-144F-28B5-555F514160BC}"/>
              </a:ext>
            </a:extLst>
          </p:cNvPr>
          <p:cNvSpPr/>
          <p:nvPr/>
        </p:nvSpPr>
        <p:spPr>
          <a:xfrm rot="16200000">
            <a:off x="422063" y="1170199"/>
            <a:ext cx="2221089" cy="727082"/>
          </a:xfrm>
          <a:prstGeom prst="leftArrow">
            <a:avLst/>
          </a:prstGeom>
          <a:gradFill flip="none" rotWithShape="1">
            <a:gsLst>
              <a:gs pos="20000">
                <a:srgbClr val="B3DE69"/>
              </a:gs>
              <a:gs pos="100000">
                <a:srgbClr val="C0D768"/>
              </a:gs>
            </a:gsLst>
            <a:lin ang="10800000" scaled="0"/>
            <a:tileRect/>
          </a:gra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TEMPS</a:t>
            </a:r>
          </a:p>
        </p:txBody>
      </p:sp>
      <p:sp>
        <p:nvSpPr>
          <p:cNvPr id="126" name="Flèche : gauche 125">
            <a:extLst>
              <a:ext uri="{FF2B5EF4-FFF2-40B4-BE49-F238E27FC236}">
                <a16:creationId xmlns:a16="http://schemas.microsoft.com/office/drawing/2014/main" id="{6D630C49-D74C-DF10-0FC8-32AAB3A772C0}"/>
              </a:ext>
            </a:extLst>
          </p:cNvPr>
          <p:cNvSpPr/>
          <p:nvPr/>
        </p:nvSpPr>
        <p:spPr>
          <a:xfrm rot="16200000">
            <a:off x="693178" y="896759"/>
            <a:ext cx="1677633" cy="727082"/>
          </a:xfrm>
          <a:prstGeom prst="leftArrow">
            <a:avLst/>
          </a:prstGeom>
          <a:solidFill>
            <a:srgbClr val="B3DE6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TEMPS</a:t>
            </a:r>
          </a:p>
        </p:txBody>
      </p:sp>
    </p:spTree>
    <p:extLst>
      <p:ext uri="{BB962C8B-B14F-4D97-AF65-F5344CB8AC3E}">
        <p14:creationId xmlns:p14="http://schemas.microsoft.com/office/powerpoint/2010/main" val="459043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7CF4CC-7C16-F67F-C903-F76A024E77A7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3DD4DD-C5D3-6D34-AC95-CBB9ABA558BE}"/>
              </a:ext>
            </a:extLst>
          </p:cNvPr>
          <p:cNvSpPr/>
          <p:nvPr/>
        </p:nvSpPr>
        <p:spPr>
          <a:xfrm>
            <a:off x="-2035" y="4110081"/>
            <a:ext cx="241295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187BDE0-6B0F-D7B1-BA20-B8AF7D20BCB2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1074557-D713-A8A6-A91A-1C2BD3523258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39AF690-CE66-DC70-4F6C-837ED11F48D5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182E00C-65E4-124F-18E8-63E276FCC984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E19CF6A-26AB-2143-8CF6-37D0E48B8C53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93C5D2C-7B38-28C1-7FBD-FB9CF5A70D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66" t="17222" b="12037"/>
          <a:stretch/>
        </p:blipFill>
        <p:spPr>
          <a:xfrm>
            <a:off x="2368550" y="955171"/>
            <a:ext cx="7715250" cy="5142143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1ED3CAEB-544F-9DCC-D55D-341610C19F00}"/>
              </a:ext>
            </a:extLst>
          </p:cNvPr>
          <p:cNvSpPr txBox="1"/>
          <p:nvPr/>
        </p:nvSpPr>
        <p:spPr>
          <a:xfrm rot="16200000">
            <a:off x="1213994" y="3295409"/>
            <a:ext cx="1963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Scores ARI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831F84F-1A50-C0AC-5939-C8F3210B7444}"/>
              </a:ext>
            </a:extLst>
          </p:cNvPr>
          <p:cNvSpPr txBox="1"/>
          <p:nvPr/>
        </p:nvSpPr>
        <p:spPr>
          <a:xfrm>
            <a:off x="5378486" y="6003251"/>
            <a:ext cx="1695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" panose="020B0502040204020203" pitchFamily="34" charset="0"/>
              </a:rPr>
              <a:t>Mois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BC1D15DA-BCB2-54D3-5C10-F85DA13FE983}"/>
              </a:ext>
            </a:extLst>
          </p:cNvPr>
          <p:cNvSpPr/>
          <p:nvPr/>
        </p:nvSpPr>
        <p:spPr>
          <a:xfrm>
            <a:off x="1851660" y="545484"/>
            <a:ext cx="8778240" cy="5993893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F0ABC375-3957-66BD-CDA9-636197A3F129}"/>
              </a:ext>
            </a:extLst>
          </p:cNvPr>
          <p:cNvSpPr/>
          <p:nvPr/>
        </p:nvSpPr>
        <p:spPr>
          <a:xfrm>
            <a:off x="3078480" y="307340"/>
            <a:ext cx="634746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STABILITÉ DU CLUSTERING DANS LE TEMPS</a:t>
            </a:r>
          </a:p>
        </p:txBody>
      </p:sp>
    </p:spTree>
    <p:extLst>
      <p:ext uri="{BB962C8B-B14F-4D97-AF65-F5344CB8AC3E}">
        <p14:creationId xmlns:p14="http://schemas.microsoft.com/office/powerpoint/2010/main" val="29746461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D704F6-7823-4B61-960B-B78DB8FF037C}"/>
              </a:ext>
            </a:extLst>
          </p:cNvPr>
          <p:cNvSpPr/>
          <p:nvPr/>
        </p:nvSpPr>
        <p:spPr>
          <a:xfrm>
            <a:off x="-3001" y="3429000"/>
            <a:ext cx="12192000" cy="3428999"/>
          </a:xfrm>
          <a:prstGeom prst="rect">
            <a:avLst/>
          </a:prstGeom>
          <a:gradFill flip="none" rotWithShape="1">
            <a:gsLst>
              <a:gs pos="29000">
                <a:srgbClr val="908FF2"/>
              </a:gs>
              <a:gs pos="0">
                <a:srgbClr val="9F9DEA"/>
              </a:gs>
              <a:gs pos="100000">
                <a:srgbClr val="8181FF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Ellipse 49">
            <a:extLst>
              <a:ext uri="{FF2B5EF4-FFF2-40B4-BE49-F238E27FC236}">
                <a16:creationId xmlns:a16="http://schemas.microsoft.com/office/drawing/2014/main" id="{FBEDE568-9CF3-1DDD-9F54-0227199DA976}"/>
              </a:ext>
            </a:extLst>
          </p:cNvPr>
          <p:cNvSpPr/>
          <p:nvPr/>
        </p:nvSpPr>
        <p:spPr>
          <a:xfrm>
            <a:off x="2181224" y="5287447"/>
            <a:ext cx="7823551" cy="1049952"/>
          </a:xfrm>
          <a:prstGeom prst="ellipse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Google Shape;64;p15">
            <a:extLst>
              <a:ext uri="{FF2B5EF4-FFF2-40B4-BE49-F238E27FC236}">
                <a16:creationId xmlns:a16="http://schemas.microsoft.com/office/drawing/2014/main" id="{F87163E4-9A7B-09E1-7F58-460DBD31A501}"/>
              </a:ext>
            </a:extLst>
          </p:cNvPr>
          <p:cNvSpPr/>
          <p:nvPr/>
        </p:nvSpPr>
        <p:spPr>
          <a:xfrm>
            <a:off x="3417283" y="2413725"/>
            <a:ext cx="5338165" cy="3537693"/>
          </a:xfrm>
          <a:custGeom>
            <a:avLst/>
            <a:gdLst/>
            <a:ahLst/>
            <a:cxnLst/>
            <a:rect l="l" t="t" r="r" b="b"/>
            <a:pathLst>
              <a:path w="36293" h="24052" extrusionOk="0">
                <a:moveTo>
                  <a:pt x="0" y="1"/>
                </a:moveTo>
                <a:lnTo>
                  <a:pt x="0" y="24052"/>
                </a:lnTo>
                <a:lnTo>
                  <a:pt x="36293" y="24052"/>
                </a:lnTo>
                <a:lnTo>
                  <a:pt x="3629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5;p15">
            <a:extLst>
              <a:ext uri="{FF2B5EF4-FFF2-40B4-BE49-F238E27FC236}">
                <a16:creationId xmlns:a16="http://schemas.microsoft.com/office/drawing/2014/main" id="{163C3D74-28A0-B036-0785-8BEFC9C06A81}"/>
              </a:ext>
            </a:extLst>
          </p:cNvPr>
          <p:cNvSpPr/>
          <p:nvPr/>
        </p:nvSpPr>
        <p:spPr>
          <a:xfrm>
            <a:off x="3853852" y="3409825"/>
            <a:ext cx="2782117" cy="2149062"/>
          </a:xfrm>
          <a:custGeom>
            <a:avLst/>
            <a:gdLst/>
            <a:ahLst/>
            <a:cxnLst/>
            <a:rect l="l" t="t" r="r" b="b"/>
            <a:pathLst>
              <a:path w="18915" h="14611" extrusionOk="0">
                <a:moveTo>
                  <a:pt x="1" y="0"/>
                </a:moveTo>
                <a:lnTo>
                  <a:pt x="1" y="14611"/>
                </a:lnTo>
                <a:lnTo>
                  <a:pt x="18914" y="14611"/>
                </a:lnTo>
                <a:lnTo>
                  <a:pt x="1891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6;p15">
            <a:extLst>
              <a:ext uri="{FF2B5EF4-FFF2-40B4-BE49-F238E27FC236}">
                <a16:creationId xmlns:a16="http://schemas.microsoft.com/office/drawing/2014/main" id="{4FDEA366-2252-AE40-34BE-660A3469429D}"/>
              </a:ext>
            </a:extLst>
          </p:cNvPr>
          <p:cNvSpPr/>
          <p:nvPr/>
        </p:nvSpPr>
        <p:spPr>
          <a:xfrm>
            <a:off x="3976526" y="3532499"/>
            <a:ext cx="2536780" cy="1903725"/>
          </a:xfrm>
          <a:custGeom>
            <a:avLst/>
            <a:gdLst/>
            <a:ahLst/>
            <a:cxnLst/>
            <a:rect l="l" t="t" r="r" b="b"/>
            <a:pathLst>
              <a:path w="17247" h="12943" extrusionOk="0">
                <a:moveTo>
                  <a:pt x="1" y="0"/>
                </a:moveTo>
                <a:lnTo>
                  <a:pt x="1" y="12943"/>
                </a:lnTo>
                <a:lnTo>
                  <a:pt x="17246" y="12943"/>
                </a:lnTo>
                <a:lnTo>
                  <a:pt x="172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7;p15">
            <a:extLst>
              <a:ext uri="{FF2B5EF4-FFF2-40B4-BE49-F238E27FC236}">
                <a16:creationId xmlns:a16="http://schemas.microsoft.com/office/drawing/2014/main" id="{404707D1-DDDA-6AC5-7AFD-5338EFE999FD}"/>
              </a:ext>
            </a:extLst>
          </p:cNvPr>
          <p:cNvSpPr/>
          <p:nvPr/>
        </p:nvSpPr>
        <p:spPr>
          <a:xfrm>
            <a:off x="4099200" y="3660026"/>
            <a:ext cx="2291440" cy="1653680"/>
          </a:xfrm>
          <a:custGeom>
            <a:avLst/>
            <a:gdLst/>
            <a:ahLst/>
            <a:cxnLst/>
            <a:rect l="l" t="t" r="r" b="b"/>
            <a:pathLst>
              <a:path w="15579" h="11243" extrusionOk="0">
                <a:moveTo>
                  <a:pt x="1" y="1"/>
                </a:moveTo>
                <a:lnTo>
                  <a:pt x="1" y="11242"/>
                </a:lnTo>
                <a:lnTo>
                  <a:pt x="15579" y="11242"/>
                </a:lnTo>
                <a:lnTo>
                  <a:pt x="15579" y="1"/>
                </a:lnTo>
                <a:close/>
              </a:path>
            </a:pathLst>
          </a:custGeom>
          <a:solidFill>
            <a:srgbClr val="80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8;p15">
            <a:extLst>
              <a:ext uri="{FF2B5EF4-FFF2-40B4-BE49-F238E27FC236}">
                <a16:creationId xmlns:a16="http://schemas.microsoft.com/office/drawing/2014/main" id="{1BD8EE87-B01D-7083-B32C-DC36FEF79E16}"/>
              </a:ext>
            </a:extLst>
          </p:cNvPr>
          <p:cNvSpPr/>
          <p:nvPr/>
        </p:nvSpPr>
        <p:spPr>
          <a:xfrm>
            <a:off x="4025654" y="4484323"/>
            <a:ext cx="2438525" cy="148"/>
          </a:xfrm>
          <a:custGeom>
            <a:avLst/>
            <a:gdLst/>
            <a:ahLst/>
            <a:cxnLst/>
            <a:rect l="l" t="t" r="r" b="b"/>
            <a:pathLst>
              <a:path w="16579" h="1" fill="none" extrusionOk="0">
                <a:moveTo>
                  <a:pt x="16579" y="1"/>
                </a:moveTo>
                <a:lnTo>
                  <a:pt x="0" y="1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;p15">
            <a:extLst>
              <a:ext uri="{FF2B5EF4-FFF2-40B4-BE49-F238E27FC236}">
                <a16:creationId xmlns:a16="http://schemas.microsoft.com/office/drawing/2014/main" id="{3023D3B7-0725-E5F7-9B02-210DE7633D6C}"/>
              </a:ext>
            </a:extLst>
          </p:cNvPr>
          <p:cNvSpPr/>
          <p:nvPr/>
        </p:nvSpPr>
        <p:spPr>
          <a:xfrm>
            <a:off x="4609459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70;p15">
            <a:extLst>
              <a:ext uri="{FF2B5EF4-FFF2-40B4-BE49-F238E27FC236}">
                <a16:creationId xmlns:a16="http://schemas.microsoft.com/office/drawing/2014/main" id="{F4E3254F-01D1-CCDE-CA05-058FD909B469}"/>
              </a:ext>
            </a:extLst>
          </p:cNvPr>
          <p:cNvSpPr/>
          <p:nvPr/>
        </p:nvSpPr>
        <p:spPr>
          <a:xfrm>
            <a:off x="5880332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0" y="13210"/>
                </a:moveTo>
                <a:lnTo>
                  <a:pt x="0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71;p15">
            <a:extLst>
              <a:ext uri="{FF2B5EF4-FFF2-40B4-BE49-F238E27FC236}">
                <a16:creationId xmlns:a16="http://schemas.microsoft.com/office/drawing/2014/main" id="{444BA69D-17FC-B900-DADE-68103453002F}"/>
              </a:ext>
            </a:extLst>
          </p:cNvPr>
          <p:cNvSpPr/>
          <p:nvPr/>
        </p:nvSpPr>
        <p:spPr>
          <a:xfrm>
            <a:off x="5242395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72;p15">
            <a:extLst>
              <a:ext uri="{FF2B5EF4-FFF2-40B4-BE49-F238E27FC236}">
                <a16:creationId xmlns:a16="http://schemas.microsoft.com/office/drawing/2014/main" id="{6CB1A09B-B4F7-33B2-C234-B5458EEF669D}"/>
              </a:ext>
            </a:extLst>
          </p:cNvPr>
          <p:cNvSpPr/>
          <p:nvPr/>
        </p:nvSpPr>
        <p:spPr>
          <a:xfrm>
            <a:off x="3417283" y="5436298"/>
            <a:ext cx="5338165" cy="515239"/>
          </a:xfrm>
          <a:custGeom>
            <a:avLst/>
            <a:gdLst/>
            <a:ahLst/>
            <a:cxnLst/>
            <a:rect l="l" t="t" r="r" b="b"/>
            <a:pathLst>
              <a:path w="36293" h="3503" extrusionOk="0">
                <a:moveTo>
                  <a:pt x="0" y="0"/>
                </a:moveTo>
                <a:lnTo>
                  <a:pt x="0" y="3503"/>
                </a:lnTo>
                <a:lnTo>
                  <a:pt x="36293" y="3503"/>
                </a:lnTo>
                <a:lnTo>
                  <a:pt x="36293" y="0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73;p15">
            <a:extLst>
              <a:ext uri="{FF2B5EF4-FFF2-40B4-BE49-F238E27FC236}">
                <a16:creationId xmlns:a16="http://schemas.microsoft.com/office/drawing/2014/main" id="{63F344FE-04B7-DD5A-A80B-41DF72A2C6EA}"/>
              </a:ext>
            </a:extLst>
          </p:cNvPr>
          <p:cNvSpPr/>
          <p:nvPr/>
        </p:nvSpPr>
        <p:spPr>
          <a:xfrm>
            <a:off x="6802742" y="3164478"/>
            <a:ext cx="1447465" cy="2786972"/>
          </a:xfrm>
          <a:custGeom>
            <a:avLst/>
            <a:gdLst/>
            <a:ahLst/>
            <a:cxnLst/>
            <a:rect l="l" t="t" r="r" b="b"/>
            <a:pathLst>
              <a:path w="9841" h="18948" extrusionOk="0">
                <a:moveTo>
                  <a:pt x="1" y="1"/>
                </a:moveTo>
                <a:lnTo>
                  <a:pt x="1" y="18948"/>
                </a:lnTo>
                <a:lnTo>
                  <a:pt x="9841" y="18948"/>
                </a:lnTo>
                <a:lnTo>
                  <a:pt x="984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74;p15">
            <a:extLst>
              <a:ext uri="{FF2B5EF4-FFF2-40B4-BE49-F238E27FC236}">
                <a16:creationId xmlns:a16="http://schemas.microsoft.com/office/drawing/2014/main" id="{A857768D-6FD1-417D-0584-8F1CB6F645F1}"/>
              </a:ext>
            </a:extLst>
          </p:cNvPr>
          <p:cNvSpPr/>
          <p:nvPr/>
        </p:nvSpPr>
        <p:spPr>
          <a:xfrm>
            <a:off x="6935272" y="3115497"/>
            <a:ext cx="1182566" cy="2840803"/>
          </a:xfrm>
          <a:custGeom>
            <a:avLst/>
            <a:gdLst/>
            <a:ahLst/>
            <a:cxnLst/>
            <a:rect l="l" t="t" r="r" b="b"/>
            <a:pathLst>
              <a:path w="8040" h="19314" extrusionOk="0">
                <a:moveTo>
                  <a:pt x="0" y="0"/>
                </a:moveTo>
                <a:lnTo>
                  <a:pt x="0" y="19314"/>
                </a:lnTo>
                <a:lnTo>
                  <a:pt x="8039" y="19314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5;p15">
            <a:extLst>
              <a:ext uri="{FF2B5EF4-FFF2-40B4-BE49-F238E27FC236}">
                <a16:creationId xmlns:a16="http://schemas.microsoft.com/office/drawing/2014/main" id="{715A6C12-298C-C842-3343-A8B83DB77180}"/>
              </a:ext>
            </a:extLst>
          </p:cNvPr>
          <p:cNvSpPr/>
          <p:nvPr/>
        </p:nvSpPr>
        <p:spPr>
          <a:xfrm>
            <a:off x="7057946" y="3238023"/>
            <a:ext cx="937226" cy="2590758"/>
          </a:xfrm>
          <a:custGeom>
            <a:avLst/>
            <a:gdLst/>
            <a:ahLst/>
            <a:cxnLst/>
            <a:rect l="l" t="t" r="r" b="b"/>
            <a:pathLst>
              <a:path w="6372" h="17614" extrusionOk="0">
                <a:moveTo>
                  <a:pt x="0" y="1"/>
                </a:moveTo>
                <a:lnTo>
                  <a:pt x="0" y="17614"/>
                </a:lnTo>
                <a:lnTo>
                  <a:pt x="6371" y="17614"/>
                </a:lnTo>
                <a:lnTo>
                  <a:pt x="6371" y="1"/>
                </a:lnTo>
                <a:close/>
              </a:path>
            </a:pathLst>
          </a:custGeom>
          <a:solidFill>
            <a:srgbClr val="FDB4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6;p15">
            <a:extLst>
              <a:ext uri="{FF2B5EF4-FFF2-40B4-BE49-F238E27FC236}">
                <a16:creationId xmlns:a16="http://schemas.microsoft.com/office/drawing/2014/main" id="{41D9B17F-B4A9-6B43-CC96-DB29CB658630}"/>
              </a:ext>
            </a:extLst>
          </p:cNvPr>
          <p:cNvSpPr/>
          <p:nvPr/>
        </p:nvSpPr>
        <p:spPr>
          <a:xfrm>
            <a:off x="3417283" y="3993628"/>
            <a:ext cx="5348018" cy="392718"/>
          </a:xfrm>
          <a:custGeom>
            <a:avLst/>
            <a:gdLst/>
            <a:ahLst/>
            <a:cxnLst/>
            <a:rect l="l" t="t" r="r" b="b"/>
            <a:pathLst>
              <a:path w="36360" h="2670" extrusionOk="0">
                <a:moveTo>
                  <a:pt x="0" y="1"/>
                </a:moveTo>
                <a:lnTo>
                  <a:pt x="0" y="2303"/>
                </a:lnTo>
                <a:cubicBezTo>
                  <a:pt x="267" y="2536"/>
                  <a:pt x="567" y="2670"/>
                  <a:pt x="934" y="2670"/>
                </a:cubicBezTo>
                <a:cubicBezTo>
                  <a:pt x="1735" y="2670"/>
                  <a:pt x="2368" y="2036"/>
                  <a:pt x="2368" y="1235"/>
                </a:cubicBezTo>
                <a:cubicBezTo>
                  <a:pt x="2368" y="2036"/>
                  <a:pt x="3036" y="2670"/>
                  <a:pt x="3803" y="2670"/>
                </a:cubicBezTo>
                <a:cubicBezTo>
                  <a:pt x="4603" y="2670"/>
                  <a:pt x="5271" y="2036"/>
                  <a:pt x="5271" y="1235"/>
                </a:cubicBezTo>
                <a:cubicBezTo>
                  <a:pt x="5271" y="2036"/>
                  <a:pt x="5904" y="2670"/>
                  <a:pt x="6705" y="2670"/>
                </a:cubicBezTo>
                <a:cubicBezTo>
                  <a:pt x="7472" y="2670"/>
                  <a:pt x="8139" y="2036"/>
                  <a:pt x="8139" y="1235"/>
                </a:cubicBezTo>
                <a:cubicBezTo>
                  <a:pt x="8139" y="2036"/>
                  <a:pt x="8773" y="2670"/>
                  <a:pt x="9574" y="2670"/>
                </a:cubicBezTo>
                <a:cubicBezTo>
                  <a:pt x="10374" y="2670"/>
                  <a:pt x="11008" y="2036"/>
                  <a:pt x="11008" y="1235"/>
                </a:cubicBezTo>
                <a:cubicBezTo>
                  <a:pt x="11008" y="2036"/>
                  <a:pt x="11642" y="2670"/>
                  <a:pt x="12442" y="2670"/>
                </a:cubicBezTo>
                <a:cubicBezTo>
                  <a:pt x="13243" y="2670"/>
                  <a:pt x="13877" y="2036"/>
                  <a:pt x="13877" y="1235"/>
                </a:cubicBezTo>
                <a:cubicBezTo>
                  <a:pt x="13877" y="2036"/>
                  <a:pt x="14544" y="2670"/>
                  <a:pt x="15311" y="2670"/>
                </a:cubicBezTo>
                <a:cubicBezTo>
                  <a:pt x="16112" y="2670"/>
                  <a:pt x="16779" y="2036"/>
                  <a:pt x="16779" y="1235"/>
                </a:cubicBezTo>
                <a:cubicBezTo>
                  <a:pt x="16779" y="2036"/>
                  <a:pt x="17413" y="2670"/>
                  <a:pt x="18213" y="2670"/>
                </a:cubicBezTo>
                <a:cubicBezTo>
                  <a:pt x="18980" y="2670"/>
                  <a:pt x="19647" y="2036"/>
                  <a:pt x="19647" y="1235"/>
                </a:cubicBezTo>
                <a:cubicBezTo>
                  <a:pt x="19647" y="2036"/>
                  <a:pt x="20281" y="2670"/>
                  <a:pt x="21082" y="2670"/>
                </a:cubicBezTo>
                <a:cubicBezTo>
                  <a:pt x="21882" y="2670"/>
                  <a:pt x="22516" y="2036"/>
                  <a:pt x="22516" y="1235"/>
                </a:cubicBezTo>
                <a:cubicBezTo>
                  <a:pt x="22516" y="2036"/>
                  <a:pt x="23150" y="2670"/>
                  <a:pt x="23951" y="2670"/>
                </a:cubicBezTo>
                <a:cubicBezTo>
                  <a:pt x="24751" y="2670"/>
                  <a:pt x="25385" y="2036"/>
                  <a:pt x="25385" y="1235"/>
                </a:cubicBezTo>
                <a:cubicBezTo>
                  <a:pt x="25385" y="2036"/>
                  <a:pt x="26052" y="2670"/>
                  <a:pt x="26819" y="2670"/>
                </a:cubicBezTo>
                <a:cubicBezTo>
                  <a:pt x="27620" y="2670"/>
                  <a:pt x="28254" y="2036"/>
                  <a:pt x="28254" y="1235"/>
                </a:cubicBezTo>
                <a:cubicBezTo>
                  <a:pt x="28254" y="2036"/>
                  <a:pt x="28921" y="2670"/>
                  <a:pt x="29721" y="2670"/>
                </a:cubicBezTo>
                <a:cubicBezTo>
                  <a:pt x="30489" y="2670"/>
                  <a:pt x="31156" y="2036"/>
                  <a:pt x="31156" y="1235"/>
                </a:cubicBezTo>
                <a:cubicBezTo>
                  <a:pt x="31156" y="2036"/>
                  <a:pt x="31789" y="2670"/>
                  <a:pt x="32590" y="2670"/>
                </a:cubicBezTo>
                <a:cubicBezTo>
                  <a:pt x="33391" y="2670"/>
                  <a:pt x="34024" y="2036"/>
                  <a:pt x="34024" y="1235"/>
                </a:cubicBezTo>
                <a:cubicBezTo>
                  <a:pt x="34024" y="2036"/>
                  <a:pt x="34658" y="2670"/>
                  <a:pt x="35459" y="2670"/>
                </a:cubicBezTo>
                <a:cubicBezTo>
                  <a:pt x="35792" y="2670"/>
                  <a:pt x="36093" y="2536"/>
                  <a:pt x="36359" y="2369"/>
                </a:cubicBezTo>
                <a:lnTo>
                  <a:pt x="3635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77;p15">
            <a:extLst>
              <a:ext uri="{FF2B5EF4-FFF2-40B4-BE49-F238E27FC236}">
                <a16:creationId xmlns:a16="http://schemas.microsoft.com/office/drawing/2014/main" id="{A2079CCF-48AD-C854-617D-6CB76DEA8C08}"/>
              </a:ext>
            </a:extLst>
          </p:cNvPr>
          <p:cNvSpPr/>
          <p:nvPr/>
        </p:nvSpPr>
        <p:spPr>
          <a:xfrm>
            <a:off x="6935272" y="4626709"/>
            <a:ext cx="1182566" cy="245337"/>
          </a:xfrm>
          <a:custGeom>
            <a:avLst/>
            <a:gdLst/>
            <a:ahLst/>
            <a:cxnLst/>
            <a:rect l="l" t="t" r="r" b="b"/>
            <a:pathLst>
              <a:path w="8040" h="1668" extrusionOk="0">
                <a:moveTo>
                  <a:pt x="0" y="0"/>
                </a:moveTo>
                <a:lnTo>
                  <a:pt x="0" y="1668"/>
                </a:lnTo>
                <a:lnTo>
                  <a:pt x="8039" y="1668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8;p15">
            <a:extLst>
              <a:ext uri="{FF2B5EF4-FFF2-40B4-BE49-F238E27FC236}">
                <a16:creationId xmlns:a16="http://schemas.microsoft.com/office/drawing/2014/main" id="{B97110B5-2F19-4F70-4099-4E65F118EE39}"/>
              </a:ext>
            </a:extLst>
          </p:cNvPr>
          <p:cNvSpPr/>
          <p:nvPr/>
        </p:nvSpPr>
        <p:spPr>
          <a:xfrm>
            <a:off x="7008817" y="4714963"/>
            <a:ext cx="304319" cy="54127"/>
          </a:xfrm>
          <a:custGeom>
            <a:avLst/>
            <a:gdLst/>
            <a:ahLst/>
            <a:cxnLst/>
            <a:rect l="l" t="t" r="r" b="b"/>
            <a:pathLst>
              <a:path w="2069" h="368" extrusionOk="0">
                <a:moveTo>
                  <a:pt x="201" y="0"/>
                </a:moveTo>
                <a:cubicBezTo>
                  <a:pt x="101" y="0"/>
                  <a:pt x="1" y="67"/>
                  <a:pt x="1" y="201"/>
                </a:cubicBezTo>
                <a:cubicBezTo>
                  <a:pt x="1" y="301"/>
                  <a:pt x="101" y="367"/>
                  <a:pt x="201" y="367"/>
                </a:cubicBezTo>
                <a:lnTo>
                  <a:pt x="1869" y="367"/>
                </a:lnTo>
                <a:cubicBezTo>
                  <a:pt x="1969" y="367"/>
                  <a:pt x="2069" y="301"/>
                  <a:pt x="2069" y="201"/>
                </a:cubicBezTo>
                <a:cubicBezTo>
                  <a:pt x="2069" y="67"/>
                  <a:pt x="1969" y="0"/>
                  <a:pt x="18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79;p15">
            <a:extLst>
              <a:ext uri="{FF2B5EF4-FFF2-40B4-BE49-F238E27FC236}">
                <a16:creationId xmlns:a16="http://schemas.microsoft.com/office/drawing/2014/main" id="{81284009-06C2-1DFE-48AD-DBFC18F2BC76}"/>
              </a:ext>
            </a:extLst>
          </p:cNvPr>
          <p:cNvSpPr/>
          <p:nvPr/>
        </p:nvSpPr>
        <p:spPr>
          <a:xfrm>
            <a:off x="3417283" y="2600237"/>
            <a:ext cx="5338165" cy="441696"/>
          </a:xfrm>
          <a:custGeom>
            <a:avLst/>
            <a:gdLst/>
            <a:ahLst/>
            <a:cxnLst/>
            <a:rect l="l" t="t" r="r" b="b"/>
            <a:pathLst>
              <a:path w="36293" h="3003" extrusionOk="0">
                <a:moveTo>
                  <a:pt x="0" y="1"/>
                </a:moveTo>
                <a:lnTo>
                  <a:pt x="0" y="3003"/>
                </a:lnTo>
                <a:lnTo>
                  <a:pt x="36293" y="3003"/>
                </a:lnTo>
                <a:lnTo>
                  <a:pt x="3629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80;p15">
            <a:extLst>
              <a:ext uri="{FF2B5EF4-FFF2-40B4-BE49-F238E27FC236}">
                <a16:creationId xmlns:a16="http://schemas.microsoft.com/office/drawing/2014/main" id="{6AD77B05-05D4-029E-2C47-0E4144959C5A}"/>
              </a:ext>
            </a:extLst>
          </p:cNvPr>
          <p:cNvSpPr/>
          <p:nvPr/>
        </p:nvSpPr>
        <p:spPr>
          <a:xfrm>
            <a:off x="3270044" y="2413725"/>
            <a:ext cx="5632628" cy="520239"/>
          </a:xfrm>
          <a:custGeom>
            <a:avLst/>
            <a:gdLst/>
            <a:ahLst/>
            <a:cxnLst/>
            <a:rect l="l" t="t" r="r" b="b"/>
            <a:pathLst>
              <a:path w="38295" h="3537" extrusionOk="0">
                <a:moveTo>
                  <a:pt x="0" y="1"/>
                </a:moveTo>
                <a:lnTo>
                  <a:pt x="0" y="3537"/>
                </a:lnTo>
                <a:lnTo>
                  <a:pt x="38294" y="3537"/>
                </a:lnTo>
                <a:lnTo>
                  <a:pt x="382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83;p15">
            <a:extLst>
              <a:ext uri="{FF2B5EF4-FFF2-40B4-BE49-F238E27FC236}">
                <a16:creationId xmlns:a16="http://schemas.microsoft.com/office/drawing/2014/main" id="{6365242E-C7B1-97FA-E8DB-4A80712256CA}"/>
              </a:ext>
            </a:extLst>
          </p:cNvPr>
          <p:cNvSpPr/>
          <p:nvPr/>
        </p:nvSpPr>
        <p:spPr>
          <a:xfrm>
            <a:off x="2921731" y="3115497"/>
            <a:ext cx="6329225" cy="687036"/>
          </a:xfrm>
          <a:custGeom>
            <a:avLst/>
            <a:gdLst/>
            <a:ahLst/>
            <a:cxnLst/>
            <a:rect l="l" t="t" r="r" b="b"/>
            <a:pathLst>
              <a:path w="43031" h="4671" extrusionOk="0">
                <a:moveTo>
                  <a:pt x="6104" y="0"/>
                </a:moveTo>
                <a:lnTo>
                  <a:pt x="0" y="4670"/>
                </a:lnTo>
                <a:lnTo>
                  <a:pt x="43031" y="4670"/>
                </a:lnTo>
                <a:lnTo>
                  <a:pt x="369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4;p15">
            <a:extLst>
              <a:ext uri="{FF2B5EF4-FFF2-40B4-BE49-F238E27FC236}">
                <a16:creationId xmlns:a16="http://schemas.microsoft.com/office/drawing/2014/main" id="{F92A466A-0957-6566-06A1-7886C41EB85D}"/>
              </a:ext>
            </a:extLst>
          </p:cNvPr>
          <p:cNvSpPr/>
          <p:nvPr/>
        </p:nvSpPr>
        <p:spPr>
          <a:xfrm>
            <a:off x="8049050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0" y="0"/>
                </a:moveTo>
                <a:lnTo>
                  <a:pt x="5304" y="4670"/>
                </a:lnTo>
                <a:lnTo>
                  <a:pt x="8173" y="4670"/>
                </a:lnTo>
                <a:lnTo>
                  <a:pt x="20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5;p15">
            <a:extLst>
              <a:ext uri="{FF2B5EF4-FFF2-40B4-BE49-F238E27FC236}">
                <a16:creationId xmlns:a16="http://schemas.microsoft.com/office/drawing/2014/main" id="{EAA179C9-C5F9-777F-E448-A4893DA1AD7F}"/>
              </a:ext>
            </a:extLst>
          </p:cNvPr>
          <p:cNvSpPr/>
          <p:nvPr/>
        </p:nvSpPr>
        <p:spPr>
          <a:xfrm>
            <a:off x="7445534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0" y="0"/>
                </a:moveTo>
                <a:lnTo>
                  <a:pt x="3670" y="4670"/>
                </a:lnTo>
                <a:lnTo>
                  <a:pt x="6538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86;p15">
            <a:extLst>
              <a:ext uri="{FF2B5EF4-FFF2-40B4-BE49-F238E27FC236}">
                <a16:creationId xmlns:a16="http://schemas.microsoft.com/office/drawing/2014/main" id="{676841CD-E18A-4BEE-286F-C9B1D8EDB30A}"/>
              </a:ext>
            </a:extLst>
          </p:cNvPr>
          <p:cNvSpPr/>
          <p:nvPr/>
        </p:nvSpPr>
        <p:spPr>
          <a:xfrm>
            <a:off x="6842017" y="3115497"/>
            <a:ext cx="721306" cy="687036"/>
          </a:xfrm>
          <a:custGeom>
            <a:avLst/>
            <a:gdLst/>
            <a:ahLst/>
            <a:cxnLst/>
            <a:rect l="l" t="t" r="r" b="b"/>
            <a:pathLst>
              <a:path w="4904" h="4671" extrusionOk="0">
                <a:moveTo>
                  <a:pt x="0" y="0"/>
                </a:moveTo>
                <a:lnTo>
                  <a:pt x="2035" y="4670"/>
                </a:lnTo>
                <a:lnTo>
                  <a:pt x="4904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87;p15">
            <a:extLst>
              <a:ext uri="{FF2B5EF4-FFF2-40B4-BE49-F238E27FC236}">
                <a16:creationId xmlns:a16="http://schemas.microsoft.com/office/drawing/2014/main" id="{F3A49BC1-5CAF-F5A0-02A3-270E821AAD32}"/>
              </a:ext>
            </a:extLst>
          </p:cNvPr>
          <p:cNvSpPr/>
          <p:nvPr/>
        </p:nvSpPr>
        <p:spPr>
          <a:xfrm>
            <a:off x="623850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0" y="0"/>
                </a:moveTo>
                <a:lnTo>
                  <a:pt x="401" y="4670"/>
                </a:lnTo>
                <a:lnTo>
                  <a:pt x="3269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8;p15">
            <a:extLst>
              <a:ext uri="{FF2B5EF4-FFF2-40B4-BE49-F238E27FC236}">
                <a16:creationId xmlns:a16="http://schemas.microsoft.com/office/drawing/2014/main" id="{73319B5A-31F1-8D50-419D-56278F1000D7}"/>
              </a:ext>
            </a:extLst>
          </p:cNvPr>
          <p:cNvSpPr/>
          <p:nvPr/>
        </p:nvSpPr>
        <p:spPr>
          <a:xfrm>
            <a:off x="545347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1235" y="0"/>
                </a:moveTo>
                <a:lnTo>
                  <a:pt x="0" y="4670"/>
                </a:lnTo>
                <a:lnTo>
                  <a:pt x="2869" y="4670"/>
                </a:lnTo>
                <a:lnTo>
                  <a:pt x="32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89;p15">
            <a:extLst>
              <a:ext uri="{FF2B5EF4-FFF2-40B4-BE49-F238E27FC236}">
                <a16:creationId xmlns:a16="http://schemas.microsoft.com/office/drawing/2014/main" id="{EB5E415E-C734-C853-7B80-C2DE269E2BC7}"/>
              </a:ext>
            </a:extLst>
          </p:cNvPr>
          <p:cNvSpPr/>
          <p:nvPr/>
        </p:nvSpPr>
        <p:spPr>
          <a:xfrm>
            <a:off x="4609459" y="3115497"/>
            <a:ext cx="721454" cy="687036"/>
          </a:xfrm>
          <a:custGeom>
            <a:avLst/>
            <a:gdLst/>
            <a:ahLst/>
            <a:cxnLst/>
            <a:rect l="l" t="t" r="r" b="b"/>
            <a:pathLst>
              <a:path w="4905" h="4671" extrusionOk="0">
                <a:moveTo>
                  <a:pt x="2870" y="0"/>
                </a:moveTo>
                <a:lnTo>
                  <a:pt x="1" y="4670"/>
                </a:lnTo>
                <a:lnTo>
                  <a:pt x="2870" y="4670"/>
                </a:lnTo>
                <a:lnTo>
                  <a:pt x="49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90;p15">
            <a:extLst>
              <a:ext uri="{FF2B5EF4-FFF2-40B4-BE49-F238E27FC236}">
                <a16:creationId xmlns:a16="http://schemas.microsoft.com/office/drawing/2014/main" id="{9F3F0703-96E6-AD80-69A2-346F6A0863D2}"/>
              </a:ext>
            </a:extLst>
          </p:cNvPr>
          <p:cNvSpPr/>
          <p:nvPr/>
        </p:nvSpPr>
        <p:spPr>
          <a:xfrm>
            <a:off x="3765595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4470" y="0"/>
                </a:moveTo>
                <a:lnTo>
                  <a:pt x="0" y="4670"/>
                </a:lnTo>
                <a:lnTo>
                  <a:pt x="2869" y="4670"/>
                </a:lnTo>
                <a:lnTo>
                  <a:pt x="65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91;p15">
            <a:extLst>
              <a:ext uri="{FF2B5EF4-FFF2-40B4-BE49-F238E27FC236}">
                <a16:creationId xmlns:a16="http://schemas.microsoft.com/office/drawing/2014/main" id="{C131FE0D-B9C9-17E5-D2BE-52E75B1E143B}"/>
              </a:ext>
            </a:extLst>
          </p:cNvPr>
          <p:cNvSpPr/>
          <p:nvPr/>
        </p:nvSpPr>
        <p:spPr>
          <a:xfrm>
            <a:off x="2921731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6104" y="0"/>
                </a:moveTo>
                <a:lnTo>
                  <a:pt x="0" y="4670"/>
                </a:lnTo>
                <a:lnTo>
                  <a:pt x="2869" y="4670"/>
                </a:lnTo>
                <a:lnTo>
                  <a:pt x="81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92;p15">
            <a:extLst>
              <a:ext uri="{FF2B5EF4-FFF2-40B4-BE49-F238E27FC236}">
                <a16:creationId xmlns:a16="http://schemas.microsoft.com/office/drawing/2014/main" id="{CE9594B3-29F0-7943-BFE6-1B8EC2DD2594}"/>
              </a:ext>
            </a:extLst>
          </p:cNvPr>
          <p:cNvSpPr/>
          <p:nvPr/>
        </p:nvSpPr>
        <p:spPr>
          <a:xfrm>
            <a:off x="291673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8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3;p15">
            <a:extLst>
              <a:ext uri="{FF2B5EF4-FFF2-40B4-BE49-F238E27FC236}">
                <a16:creationId xmlns:a16="http://schemas.microsoft.com/office/drawing/2014/main" id="{7A6F54B7-E70D-9CD4-7684-47F903B110BA}"/>
              </a:ext>
            </a:extLst>
          </p:cNvPr>
          <p:cNvSpPr/>
          <p:nvPr/>
        </p:nvSpPr>
        <p:spPr>
          <a:xfrm>
            <a:off x="3343590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4;p15">
            <a:extLst>
              <a:ext uri="{FF2B5EF4-FFF2-40B4-BE49-F238E27FC236}">
                <a16:creationId xmlns:a16="http://schemas.microsoft.com/office/drawing/2014/main" id="{018CD51E-D34A-9EC9-17EB-B3E2FDF9F054}"/>
              </a:ext>
            </a:extLst>
          </p:cNvPr>
          <p:cNvSpPr/>
          <p:nvPr/>
        </p:nvSpPr>
        <p:spPr>
          <a:xfrm>
            <a:off x="3765595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95;p15">
            <a:extLst>
              <a:ext uri="{FF2B5EF4-FFF2-40B4-BE49-F238E27FC236}">
                <a16:creationId xmlns:a16="http://schemas.microsoft.com/office/drawing/2014/main" id="{45AD90AD-34E3-86EE-AA9C-D6B7923453C5}"/>
              </a:ext>
            </a:extLst>
          </p:cNvPr>
          <p:cNvSpPr/>
          <p:nvPr/>
        </p:nvSpPr>
        <p:spPr>
          <a:xfrm>
            <a:off x="4187601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96;p15">
            <a:extLst>
              <a:ext uri="{FF2B5EF4-FFF2-40B4-BE49-F238E27FC236}">
                <a16:creationId xmlns:a16="http://schemas.microsoft.com/office/drawing/2014/main" id="{F616797A-029C-7D5D-FB77-428DBA36DB83}"/>
              </a:ext>
            </a:extLst>
          </p:cNvPr>
          <p:cNvSpPr/>
          <p:nvPr/>
        </p:nvSpPr>
        <p:spPr>
          <a:xfrm>
            <a:off x="4609459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97;p15">
            <a:extLst>
              <a:ext uri="{FF2B5EF4-FFF2-40B4-BE49-F238E27FC236}">
                <a16:creationId xmlns:a16="http://schemas.microsoft.com/office/drawing/2014/main" id="{ADF2E0A8-D2A0-B6A9-C59E-7B5173559062}"/>
              </a:ext>
            </a:extLst>
          </p:cNvPr>
          <p:cNvSpPr/>
          <p:nvPr/>
        </p:nvSpPr>
        <p:spPr>
          <a:xfrm>
            <a:off x="5031465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98;p15">
            <a:extLst>
              <a:ext uri="{FF2B5EF4-FFF2-40B4-BE49-F238E27FC236}">
                <a16:creationId xmlns:a16="http://schemas.microsoft.com/office/drawing/2014/main" id="{95C1569F-B4B2-5593-3B02-88E1CE28B179}"/>
              </a:ext>
            </a:extLst>
          </p:cNvPr>
          <p:cNvSpPr/>
          <p:nvPr/>
        </p:nvSpPr>
        <p:spPr>
          <a:xfrm>
            <a:off x="545347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68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902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99;p15">
            <a:extLst>
              <a:ext uri="{FF2B5EF4-FFF2-40B4-BE49-F238E27FC236}">
                <a16:creationId xmlns:a16="http://schemas.microsoft.com/office/drawing/2014/main" id="{D800C728-7549-5B72-D000-ACF87006FBB9}"/>
              </a:ext>
            </a:extLst>
          </p:cNvPr>
          <p:cNvSpPr/>
          <p:nvPr/>
        </p:nvSpPr>
        <p:spPr>
          <a:xfrm>
            <a:off x="588033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00;p15">
            <a:extLst>
              <a:ext uri="{FF2B5EF4-FFF2-40B4-BE49-F238E27FC236}">
                <a16:creationId xmlns:a16="http://schemas.microsoft.com/office/drawing/2014/main" id="{FE69511A-94F3-5C40-EF72-1E6BC8949D76}"/>
              </a:ext>
            </a:extLst>
          </p:cNvPr>
          <p:cNvSpPr/>
          <p:nvPr/>
        </p:nvSpPr>
        <p:spPr>
          <a:xfrm>
            <a:off x="6302338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01;p15">
            <a:extLst>
              <a:ext uri="{FF2B5EF4-FFF2-40B4-BE49-F238E27FC236}">
                <a16:creationId xmlns:a16="http://schemas.microsoft.com/office/drawing/2014/main" id="{47DD6F4F-5DF2-4168-A575-6DF8BEFE539F}"/>
              </a:ext>
            </a:extLst>
          </p:cNvPr>
          <p:cNvSpPr/>
          <p:nvPr/>
        </p:nvSpPr>
        <p:spPr>
          <a:xfrm>
            <a:off x="6724196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102;p15">
            <a:extLst>
              <a:ext uri="{FF2B5EF4-FFF2-40B4-BE49-F238E27FC236}">
                <a16:creationId xmlns:a16="http://schemas.microsoft.com/office/drawing/2014/main" id="{72782F12-DA8D-E52E-DD18-893E098253EF}"/>
              </a:ext>
            </a:extLst>
          </p:cNvPr>
          <p:cNvSpPr/>
          <p:nvPr/>
        </p:nvSpPr>
        <p:spPr>
          <a:xfrm>
            <a:off x="714620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103;p15">
            <a:extLst>
              <a:ext uri="{FF2B5EF4-FFF2-40B4-BE49-F238E27FC236}">
                <a16:creationId xmlns:a16="http://schemas.microsoft.com/office/drawing/2014/main" id="{2140E778-824F-3CEF-6F92-CDD1B6ACE08B}"/>
              </a:ext>
            </a:extLst>
          </p:cNvPr>
          <p:cNvSpPr/>
          <p:nvPr/>
        </p:nvSpPr>
        <p:spPr>
          <a:xfrm>
            <a:off x="7568208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35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104;p15">
            <a:extLst>
              <a:ext uri="{FF2B5EF4-FFF2-40B4-BE49-F238E27FC236}">
                <a16:creationId xmlns:a16="http://schemas.microsoft.com/office/drawing/2014/main" id="{8DA0B526-763B-92A2-58E7-68E29FE8E168}"/>
              </a:ext>
            </a:extLst>
          </p:cNvPr>
          <p:cNvSpPr/>
          <p:nvPr/>
        </p:nvSpPr>
        <p:spPr>
          <a:xfrm>
            <a:off x="7990066" y="3802412"/>
            <a:ext cx="427136" cy="387718"/>
          </a:xfrm>
          <a:custGeom>
            <a:avLst/>
            <a:gdLst/>
            <a:ahLst/>
            <a:cxnLst/>
            <a:rect l="l" t="t" r="r" b="b"/>
            <a:pathLst>
              <a:path w="2904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9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105;p15">
            <a:extLst>
              <a:ext uri="{FF2B5EF4-FFF2-40B4-BE49-F238E27FC236}">
                <a16:creationId xmlns:a16="http://schemas.microsoft.com/office/drawing/2014/main" id="{1ABD8024-2EB0-4933-49D1-793FF3DF846D}"/>
              </a:ext>
            </a:extLst>
          </p:cNvPr>
          <p:cNvSpPr/>
          <p:nvPr/>
        </p:nvSpPr>
        <p:spPr>
          <a:xfrm>
            <a:off x="8417072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02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06;p15">
            <a:extLst>
              <a:ext uri="{FF2B5EF4-FFF2-40B4-BE49-F238E27FC236}">
                <a16:creationId xmlns:a16="http://schemas.microsoft.com/office/drawing/2014/main" id="{02B01305-4709-AF71-2D75-5961E9D440CA}"/>
              </a:ext>
            </a:extLst>
          </p:cNvPr>
          <p:cNvSpPr/>
          <p:nvPr/>
        </p:nvSpPr>
        <p:spPr>
          <a:xfrm>
            <a:off x="8838933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0;p20">
            <a:extLst>
              <a:ext uri="{FF2B5EF4-FFF2-40B4-BE49-F238E27FC236}">
                <a16:creationId xmlns:a16="http://schemas.microsoft.com/office/drawing/2014/main" id="{F277ECEA-56E7-B306-F529-3236AAB4E79E}"/>
              </a:ext>
            </a:extLst>
          </p:cNvPr>
          <p:cNvSpPr/>
          <p:nvPr/>
        </p:nvSpPr>
        <p:spPr>
          <a:xfrm>
            <a:off x="3570347" y="641350"/>
            <a:ext cx="5057718" cy="2072577"/>
          </a:xfrm>
          <a:prstGeom prst="roundRect">
            <a:avLst>
              <a:gd name="adj" fmla="val 10059"/>
            </a:avLst>
          </a:prstGeom>
          <a:solidFill>
            <a:schemeClr val="lt1"/>
          </a:solidFill>
          <a:ln w="7620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058;p33">
            <a:extLst>
              <a:ext uri="{FF2B5EF4-FFF2-40B4-BE49-F238E27FC236}">
                <a16:creationId xmlns:a16="http://schemas.microsoft.com/office/drawing/2014/main" id="{0B39D1E9-58C1-7457-A320-929C01CEA0EC}"/>
              </a:ext>
            </a:extLst>
          </p:cNvPr>
          <p:cNvSpPr txBox="1">
            <a:spLocks/>
          </p:cNvSpPr>
          <p:nvPr/>
        </p:nvSpPr>
        <p:spPr>
          <a:xfrm>
            <a:off x="3570347" y="1689611"/>
            <a:ext cx="5007203" cy="865573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6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Conclusion et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6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perspectives</a:t>
            </a:r>
          </a:p>
        </p:txBody>
      </p:sp>
      <p:sp>
        <p:nvSpPr>
          <p:cNvPr id="52" name="Google Shape;1054;p33">
            <a:extLst>
              <a:ext uri="{FF2B5EF4-FFF2-40B4-BE49-F238E27FC236}">
                <a16:creationId xmlns:a16="http://schemas.microsoft.com/office/drawing/2014/main" id="{7490207A-6C55-BC6B-F4E3-33832884A165}"/>
              </a:ext>
            </a:extLst>
          </p:cNvPr>
          <p:cNvSpPr txBox="1">
            <a:spLocks/>
          </p:cNvSpPr>
          <p:nvPr/>
        </p:nvSpPr>
        <p:spPr>
          <a:xfrm>
            <a:off x="3582742" y="722313"/>
            <a:ext cx="5007202" cy="10463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sz="7200" dirty="0">
                <a:solidFill>
                  <a:srgbClr val="8181FF"/>
                </a:solidFill>
                <a:latin typeface="Bahnschrift SemiBold" panose="020B0502040204020203" pitchFamily="34" charset="0"/>
              </a:rPr>
              <a:t>05</a:t>
            </a:r>
            <a:endParaRPr lang="en" sz="9600" dirty="0">
              <a:solidFill>
                <a:srgbClr val="8181FF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6983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5C8303C-F450-6573-8895-49AF3993A713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14618C-2A3A-16E0-CCC1-C7747FF38A3E}"/>
              </a:ext>
            </a:extLst>
          </p:cNvPr>
          <p:cNvSpPr/>
          <p:nvPr/>
        </p:nvSpPr>
        <p:spPr>
          <a:xfrm>
            <a:off x="1141" y="5491682"/>
            <a:ext cx="238145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85FC06F-B91F-10ED-BD5B-9F60269D9F12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4D17FBC-061B-AA97-63E7-20D724387F7E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7163387-69EE-395C-5A71-C654D6393848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DA8F371-A039-AB02-D2E8-1015A5BDD66E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8016B86-6595-7996-5666-934A61DA3549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14966FCE-502B-5CA3-4148-11A1807C3A3D}"/>
              </a:ext>
            </a:extLst>
          </p:cNvPr>
          <p:cNvSpPr/>
          <p:nvPr/>
        </p:nvSpPr>
        <p:spPr>
          <a:xfrm>
            <a:off x="797807" y="582658"/>
            <a:ext cx="5118269" cy="5909134"/>
          </a:xfrm>
          <a:prstGeom prst="roundRect">
            <a:avLst/>
          </a:prstGeom>
          <a:solidFill>
            <a:schemeClr val="bg1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Google Shape;881;p31">
            <a:extLst>
              <a:ext uri="{FF2B5EF4-FFF2-40B4-BE49-F238E27FC236}">
                <a16:creationId xmlns:a16="http://schemas.microsoft.com/office/drawing/2014/main" id="{04A1C986-A6F3-5B1D-F5BB-9A0BF678C4A0}"/>
              </a:ext>
            </a:extLst>
          </p:cNvPr>
          <p:cNvSpPr/>
          <p:nvPr/>
        </p:nvSpPr>
        <p:spPr>
          <a:xfrm>
            <a:off x="2382934" y="910150"/>
            <a:ext cx="1779003" cy="2052649"/>
          </a:xfrm>
          <a:custGeom>
            <a:avLst/>
            <a:gdLst/>
            <a:ahLst/>
            <a:cxnLst/>
            <a:rect l="l" t="t" r="r" b="b"/>
            <a:pathLst>
              <a:path w="26080" h="30093" extrusionOk="0">
                <a:moveTo>
                  <a:pt x="13040" y="1"/>
                </a:moveTo>
                <a:lnTo>
                  <a:pt x="0" y="7539"/>
                </a:lnTo>
                <a:lnTo>
                  <a:pt x="0" y="22584"/>
                </a:lnTo>
                <a:lnTo>
                  <a:pt x="13040" y="30092"/>
                </a:lnTo>
                <a:lnTo>
                  <a:pt x="26080" y="22584"/>
                </a:lnTo>
                <a:lnTo>
                  <a:pt x="26080" y="7539"/>
                </a:lnTo>
                <a:lnTo>
                  <a:pt x="13040" y="1"/>
                </a:lnTo>
                <a:close/>
              </a:path>
            </a:pathLst>
          </a:custGeom>
          <a:solidFill>
            <a:srgbClr val="8DD3C7"/>
          </a:solidFill>
          <a:ln w="9525">
            <a:solidFill>
              <a:srgbClr val="44546A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800" dirty="0">
                <a:solidFill>
                  <a:srgbClr val="44546A"/>
                </a:solidFill>
                <a:latin typeface="Bahnschrift" panose="020B0502040204020203" pitchFamily="34" charset="0"/>
              </a:rPr>
              <a:t>Segmentation</a:t>
            </a:r>
          </a:p>
          <a:p>
            <a:pPr algn="ctr"/>
            <a:r>
              <a:rPr lang="fr-FR" sz="1800" dirty="0">
                <a:solidFill>
                  <a:srgbClr val="44546A"/>
                </a:solidFill>
                <a:latin typeface="Bahnschrift" panose="020B0502040204020203" pitchFamily="34" charset="0"/>
              </a:rPr>
              <a:t>clients</a:t>
            </a:r>
          </a:p>
        </p:txBody>
      </p:sp>
      <p:sp>
        <p:nvSpPr>
          <p:cNvPr id="11" name="Google Shape;881;p31">
            <a:extLst>
              <a:ext uri="{FF2B5EF4-FFF2-40B4-BE49-F238E27FC236}">
                <a16:creationId xmlns:a16="http://schemas.microsoft.com/office/drawing/2014/main" id="{26FB4916-211A-3BE9-33DB-4C1AC897908E}"/>
              </a:ext>
            </a:extLst>
          </p:cNvPr>
          <p:cNvSpPr/>
          <p:nvPr/>
        </p:nvSpPr>
        <p:spPr>
          <a:xfrm>
            <a:off x="3346426" y="2629250"/>
            <a:ext cx="1779003" cy="2052649"/>
          </a:xfrm>
          <a:custGeom>
            <a:avLst/>
            <a:gdLst/>
            <a:ahLst/>
            <a:cxnLst/>
            <a:rect l="l" t="t" r="r" b="b"/>
            <a:pathLst>
              <a:path w="26080" h="30093" extrusionOk="0">
                <a:moveTo>
                  <a:pt x="13040" y="1"/>
                </a:moveTo>
                <a:lnTo>
                  <a:pt x="0" y="7539"/>
                </a:lnTo>
                <a:lnTo>
                  <a:pt x="0" y="22584"/>
                </a:lnTo>
                <a:lnTo>
                  <a:pt x="13040" y="30092"/>
                </a:lnTo>
                <a:lnTo>
                  <a:pt x="26080" y="22584"/>
                </a:lnTo>
                <a:lnTo>
                  <a:pt x="26080" y="7539"/>
                </a:lnTo>
                <a:lnTo>
                  <a:pt x="13040" y="1"/>
                </a:lnTo>
                <a:close/>
              </a:path>
            </a:pathLst>
          </a:custGeom>
          <a:solidFill>
            <a:srgbClr val="FB8072"/>
          </a:solidFill>
          <a:ln w="9525">
            <a:solidFill>
              <a:srgbClr val="44546A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800" dirty="0">
                <a:solidFill>
                  <a:srgbClr val="44546A"/>
                </a:solidFill>
                <a:latin typeface="Bahnschrift" panose="020B0502040204020203" pitchFamily="34" charset="0"/>
              </a:rPr>
              <a:t>Fournir une description actionnable</a:t>
            </a:r>
          </a:p>
        </p:txBody>
      </p:sp>
      <p:sp>
        <p:nvSpPr>
          <p:cNvPr id="12" name="Google Shape;881;p31">
            <a:extLst>
              <a:ext uri="{FF2B5EF4-FFF2-40B4-BE49-F238E27FC236}">
                <a16:creationId xmlns:a16="http://schemas.microsoft.com/office/drawing/2014/main" id="{8A7E8B79-10BF-433F-97A1-BD7D61BA8525}"/>
              </a:ext>
            </a:extLst>
          </p:cNvPr>
          <p:cNvSpPr/>
          <p:nvPr/>
        </p:nvSpPr>
        <p:spPr>
          <a:xfrm>
            <a:off x="1396583" y="2622900"/>
            <a:ext cx="1779003" cy="2052649"/>
          </a:xfrm>
          <a:custGeom>
            <a:avLst/>
            <a:gdLst/>
            <a:ahLst/>
            <a:cxnLst/>
            <a:rect l="l" t="t" r="r" b="b"/>
            <a:pathLst>
              <a:path w="26080" h="30093" extrusionOk="0">
                <a:moveTo>
                  <a:pt x="13040" y="1"/>
                </a:moveTo>
                <a:lnTo>
                  <a:pt x="0" y="7539"/>
                </a:lnTo>
                <a:lnTo>
                  <a:pt x="0" y="22584"/>
                </a:lnTo>
                <a:lnTo>
                  <a:pt x="13040" y="30092"/>
                </a:lnTo>
                <a:lnTo>
                  <a:pt x="26080" y="22584"/>
                </a:lnTo>
                <a:lnTo>
                  <a:pt x="26080" y="7539"/>
                </a:lnTo>
                <a:lnTo>
                  <a:pt x="13040" y="1"/>
                </a:lnTo>
                <a:close/>
              </a:path>
            </a:pathLst>
          </a:custGeom>
          <a:solidFill>
            <a:srgbClr val="BEBADA"/>
          </a:solidFill>
          <a:ln w="9525">
            <a:solidFill>
              <a:srgbClr val="44546A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Comprendre les types d’utilisateurs</a:t>
            </a:r>
          </a:p>
        </p:txBody>
      </p:sp>
      <p:sp>
        <p:nvSpPr>
          <p:cNvPr id="13" name="Google Shape;881;p31">
            <a:extLst>
              <a:ext uri="{FF2B5EF4-FFF2-40B4-BE49-F238E27FC236}">
                <a16:creationId xmlns:a16="http://schemas.microsoft.com/office/drawing/2014/main" id="{B95CFCC2-165A-2218-E54D-BC64B16E6BDD}"/>
              </a:ext>
            </a:extLst>
          </p:cNvPr>
          <p:cNvSpPr/>
          <p:nvPr/>
        </p:nvSpPr>
        <p:spPr>
          <a:xfrm>
            <a:off x="2382933" y="4322950"/>
            <a:ext cx="1779003" cy="2052649"/>
          </a:xfrm>
          <a:custGeom>
            <a:avLst/>
            <a:gdLst/>
            <a:ahLst/>
            <a:cxnLst/>
            <a:rect l="l" t="t" r="r" b="b"/>
            <a:pathLst>
              <a:path w="26080" h="30093" extrusionOk="0">
                <a:moveTo>
                  <a:pt x="13040" y="1"/>
                </a:moveTo>
                <a:lnTo>
                  <a:pt x="0" y="7539"/>
                </a:lnTo>
                <a:lnTo>
                  <a:pt x="0" y="22584"/>
                </a:lnTo>
                <a:lnTo>
                  <a:pt x="13040" y="30092"/>
                </a:lnTo>
                <a:lnTo>
                  <a:pt x="26080" y="22584"/>
                </a:lnTo>
                <a:lnTo>
                  <a:pt x="26080" y="7539"/>
                </a:lnTo>
                <a:lnTo>
                  <a:pt x="13040" y="1"/>
                </a:lnTo>
                <a:close/>
              </a:path>
            </a:pathLst>
          </a:custGeom>
          <a:solidFill>
            <a:srgbClr val="FDB462"/>
          </a:solidFill>
          <a:ln w="9525">
            <a:solidFill>
              <a:srgbClr val="44546A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800" dirty="0">
                <a:solidFill>
                  <a:srgbClr val="44546A"/>
                </a:solidFill>
                <a:latin typeface="Bahnschrift" panose="020B0502040204020203" pitchFamily="34" charset="0"/>
              </a:rPr>
              <a:t>Proposition de contrat de maintenance  </a:t>
            </a:r>
            <a:r>
              <a:rPr lang="fr-FR" sz="1800" dirty="0">
                <a:solidFill>
                  <a:srgbClr val="FDB462"/>
                </a:solidFill>
                <a:latin typeface="Bahnschrift" panose="020B0502040204020203" pitchFamily="34" charset="0"/>
              </a:rPr>
              <a:t>,,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A38D9AAA-7813-C2DE-3937-A0F099659740}"/>
              </a:ext>
            </a:extLst>
          </p:cNvPr>
          <p:cNvSpPr/>
          <p:nvPr/>
        </p:nvSpPr>
        <p:spPr>
          <a:xfrm>
            <a:off x="1310641" y="339746"/>
            <a:ext cx="3944328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OBJECTIFS INITIAUX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4EA43E40-ABEF-54A9-4BA8-565C77C4A9B2}"/>
              </a:ext>
            </a:extLst>
          </p:cNvPr>
          <p:cNvGrpSpPr/>
          <p:nvPr/>
        </p:nvGrpSpPr>
        <p:grpSpPr>
          <a:xfrm>
            <a:off x="3864894" y="1162647"/>
            <a:ext cx="594083" cy="591813"/>
            <a:chOff x="8901853" y="2198655"/>
            <a:chExt cx="1070894" cy="1066801"/>
          </a:xfrm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980286CC-DAC0-02AA-0D55-BDF3F46FD6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05947" y="2198656"/>
              <a:ext cx="1066800" cy="1066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211C923A-C006-8965-E21D-B62AE973181D}"/>
                </a:ext>
              </a:extLst>
            </p:cNvPr>
            <p:cNvSpPr/>
            <p:nvPr/>
          </p:nvSpPr>
          <p:spPr>
            <a:xfrm>
              <a:off x="8901853" y="2198655"/>
              <a:ext cx="1066799" cy="106679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577CF036-A080-44F9-799F-4B83B060901C}"/>
              </a:ext>
            </a:extLst>
          </p:cNvPr>
          <p:cNvGrpSpPr/>
          <p:nvPr/>
        </p:nvGrpSpPr>
        <p:grpSpPr>
          <a:xfrm>
            <a:off x="1099541" y="2808187"/>
            <a:ext cx="594083" cy="591813"/>
            <a:chOff x="8901853" y="2198655"/>
            <a:chExt cx="1070894" cy="1066801"/>
          </a:xfrm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BAEF5404-78D1-E3D9-ECB5-C3D64AC2AE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05947" y="2198656"/>
              <a:ext cx="1066800" cy="1066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80FEE8A0-7006-CC96-CD36-16092B0243AB}"/>
                </a:ext>
              </a:extLst>
            </p:cNvPr>
            <p:cNvSpPr/>
            <p:nvPr/>
          </p:nvSpPr>
          <p:spPr>
            <a:xfrm>
              <a:off x="8901853" y="2198655"/>
              <a:ext cx="1066799" cy="106679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078DFA73-5DF8-64E2-0BC0-1B667D8077D6}"/>
              </a:ext>
            </a:extLst>
          </p:cNvPr>
          <p:cNvGrpSpPr/>
          <p:nvPr/>
        </p:nvGrpSpPr>
        <p:grpSpPr>
          <a:xfrm>
            <a:off x="4828387" y="2857872"/>
            <a:ext cx="594083" cy="591813"/>
            <a:chOff x="8901853" y="2198655"/>
            <a:chExt cx="1070894" cy="1066801"/>
          </a:xfrm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25" name="Picture 2">
              <a:extLst>
                <a:ext uri="{FF2B5EF4-FFF2-40B4-BE49-F238E27FC236}">
                  <a16:creationId xmlns:a16="http://schemas.microsoft.com/office/drawing/2014/main" id="{F4FE94B6-0509-C972-BA8D-3ECA7A6F5F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05947" y="2198656"/>
              <a:ext cx="1066800" cy="1066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46FB8A4-015A-B71E-10DD-D707232B1FDE}"/>
                </a:ext>
              </a:extLst>
            </p:cNvPr>
            <p:cNvSpPr/>
            <p:nvPr/>
          </p:nvSpPr>
          <p:spPr>
            <a:xfrm>
              <a:off x="8901853" y="2198655"/>
              <a:ext cx="1066799" cy="106679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1D53F652-4591-A397-F5A0-04982C42773D}"/>
              </a:ext>
            </a:extLst>
          </p:cNvPr>
          <p:cNvGrpSpPr/>
          <p:nvPr/>
        </p:nvGrpSpPr>
        <p:grpSpPr>
          <a:xfrm>
            <a:off x="3862622" y="5556689"/>
            <a:ext cx="594083" cy="591813"/>
            <a:chOff x="8901853" y="2198655"/>
            <a:chExt cx="1070894" cy="1066801"/>
          </a:xfrm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28" name="Picture 2">
              <a:extLst>
                <a:ext uri="{FF2B5EF4-FFF2-40B4-BE49-F238E27FC236}">
                  <a16:creationId xmlns:a16="http://schemas.microsoft.com/office/drawing/2014/main" id="{C7FED00E-DA61-F0C3-B27A-E44B46BE53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05947" y="2198656"/>
              <a:ext cx="1066800" cy="1066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CB0649A7-E2DC-ED62-FF3B-5D396A10161F}"/>
                </a:ext>
              </a:extLst>
            </p:cNvPr>
            <p:cNvSpPr/>
            <p:nvPr/>
          </p:nvSpPr>
          <p:spPr>
            <a:xfrm>
              <a:off x="8901853" y="2198655"/>
              <a:ext cx="1066799" cy="106679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</p:grpSp>
      <p:sp>
        <p:nvSpPr>
          <p:cNvPr id="30" name="Rectangle : coins arrondis 29">
            <a:extLst>
              <a:ext uri="{FF2B5EF4-FFF2-40B4-BE49-F238E27FC236}">
                <a16:creationId xmlns:a16="http://schemas.microsoft.com/office/drawing/2014/main" id="{9F8F167A-F2C2-FB85-F4AB-F1574929B02D}"/>
              </a:ext>
            </a:extLst>
          </p:cNvPr>
          <p:cNvSpPr/>
          <p:nvPr/>
        </p:nvSpPr>
        <p:spPr>
          <a:xfrm>
            <a:off x="6511809" y="582658"/>
            <a:ext cx="5118269" cy="5909134"/>
          </a:xfrm>
          <a:prstGeom prst="roundRect">
            <a:avLst/>
          </a:prstGeom>
          <a:solidFill>
            <a:schemeClr val="bg1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 : coins arrondis 30">
            <a:extLst>
              <a:ext uri="{FF2B5EF4-FFF2-40B4-BE49-F238E27FC236}">
                <a16:creationId xmlns:a16="http://schemas.microsoft.com/office/drawing/2014/main" id="{2BECA02F-D9B3-39D5-916A-EDA2DC409C88}"/>
              </a:ext>
            </a:extLst>
          </p:cNvPr>
          <p:cNvSpPr/>
          <p:nvPr/>
        </p:nvSpPr>
        <p:spPr>
          <a:xfrm>
            <a:off x="7536180" y="339746"/>
            <a:ext cx="304800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PERSPECTIVES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2" name="Rectangle : avec coins arrondis en diagonale 31">
            <a:extLst>
              <a:ext uri="{FF2B5EF4-FFF2-40B4-BE49-F238E27FC236}">
                <a16:creationId xmlns:a16="http://schemas.microsoft.com/office/drawing/2014/main" id="{55A6310F-EB3D-DEED-0498-97266DDF4092}"/>
              </a:ext>
            </a:extLst>
          </p:cNvPr>
          <p:cNvSpPr/>
          <p:nvPr/>
        </p:nvSpPr>
        <p:spPr>
          <a:xfrm>
            <a:off x="7082758" y="1254087"/>
            <a:ext cx="4022090" cy="874090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8DD3C7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Tester d’autres algorithmes de clustering</a:t>
            </a:r>
          </a:p>
        </p:txBody>
      </p:sp>
      <p:sp>
        <p:nvSpPr>
          <p:cNvPr id="34" name="Rectangle : avec coins arrondis en diagonale 33">
            <a:extLst>
              <a:ext uri="{FF2B5EF4-FFF2-40B4-BE49-F238E27FC236}">
                <a16:creationId xmlns:a16="http://schemas.microsoft.com/office/drawing/2014/main" id="{206739C3-9594-3286-921A-906623DF8DC2}"/>
              </a:ext>
            </a:extLst>
          </p:cNvPr>
          <p:cNvSpPr/>
          <p:nvPr/>
        </p:nvSpPr>
        <p:spPr>
          <a:xfrm>
            <a:off x="7082758" y="2512267"/>
            <a:ext cx="4022090" cy="874090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BEBADA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Faire des clusterings sur la base d’autres features</a:t>
            </a:r>
          </a:p>
        </p:txBody>
      </p:sp>
      <p:sp>
        <p:nvSpPr>
          <p:cNvPr id="35" name="Rectangle : avec coins arrondis en diagonale 34">
            <a:extLst>
              <a:ext uri="{FF2B5EF4-FFF2-40B4-BE49-F238E27FC236}">
                <a16:creationId xmlns:a16="http://schemas.microsoft.com/office/drawing/2014/main" id="{0D876AFF-9A5B-6055-F095-DB0E51E1D233}"/>
              </a:ext>
            </a:extLst>
          </p:cNvPr>
          <p:cNvSpPr/>
          <p:nvPr/>
        </p:nvSpPr>
        <p:spPr>
          <a:xfrm>
            <a:off x="7082758" y="3774479"/>
            <a:ext cx="4022090" cy="874090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FB807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Obtenir plus de données sur les clients</a:t>
            </a:r>
          </a:p>
        </p:txBody>
      </p:sp>
      <p:sp>
        <p:nvSpPr>
          <p:cNvPr id="36" name="Rectangle : avec coins arrondis en diagonale 35">
            <a:extLst>
              <a:ext uri="{FF2B5EF4-FFF2-40B4-BE49-F238E27FC236}">
                <a16:creationId xmlns:a16="http://schemas.microsoft.com/office/drawing/2014/main" id="{695C234A-EC4A-AE75-85F1-D6F8EBAB2684}"/>
              </a:ext>
            </a:extLst>
          </p:cNvPr>
          <p:cNvSpPr/>
          <p:nvPr/>
        </p:nvSpPr>
        <p:spPr>
          <a:xfrm>
            <a:off x="7082759" y="5036691"/>
            <a:ext cx="4022089" cy="874090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FDB462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Considérer d’autres méthodes pour partitionner les clients</a:t>
            </a:r>
          </a:p>
        </p:txBody>
      </p:sp>
    </p:spTree>
    <p:extLst>
      <p:ext uri="{BB962C8B-B14F-4D97-AF65-F5344CB8AC3E}">
        <p14:creationId xmlns:p14="http://schemas.microsoft.com/office/powerpoint/2010/main" val="3588990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11" grpId="0" animBg="1"/>
      <p:bldP spid="12" grpId="0" animBg="1"/>
      <p:bldP spid="13" grpId="0" animBg="1"/>
      <p:bldP spid="14" grpId="0" animBg="1"/>
      <p:bldP spid="30" grpId="0" animBg="1"/>
      <p:bldP spid="31" grpId="0" animBg="1"/>
      <p:bldP spid="32" grpId="0" animBg="1"/>
      <p:bldP spid="34" grpId="0" animBg="1"/>
      <p:bldP spid="35" grpId="0" animBg="1"/>
      <p:bldP spid="3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D704F6-7823-4B61-960B-B78DB8FF037C}"/>
              </a:ext>
            </a:extLst>
          </p:cNvPr>
          <p:cNvSpPr/>
          <p:nvPr/>
        </p:nvSpPr>
        <p:spPr>
          <a:xfrm>
            <a:off x="-3001" y="3429000"/>
            <a:ext cx="12192000" cy="3428999"/>
          </a:xfrm>
          <a:prstGeom prst="rect">
            <a:avLst/>
          </a:prstGeom>
          <a:gradFill flip="none" rotWithShape="1">
            <a:gsLst>
              <a:gs pos="29000">
                <a:srgbClr val="908FF2"/>
              </a:gs>
              <a:gs pos="0">
                <a:srgbClr val="9F9DEA"/>
              </a:gs>
              <a:gs pos="100000">
                <a:srgbClr val="8181FF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Ellipse 49">
            <a:extLst>
              <a:ext uri="{FF2B5EF4-FFF2-40B4-BE49-F238E27FC236}">
                <a16:creationId xmlns:a16="http://schemas.microsoft.com/office/drawing/2014/main" id="{FBEDE568-9CF3-1DDD-9F54-0227199DA976}"/>
              </a:ext>
            </a:extLst>
          </p:cNvPr>
          <p:cNvSpPr/>
          <p:nvPr/>
        </p:nvSpPr>
        <p:spPr>
          <a:xfrm>
            <a:off x="2181224" y="5287447"/>
            <a:ext cx="7823551" cy="1049952"/>
          </a:xfrm>
          <a:prstGeom prst="ellipse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Google Shape;64;p15">
            <a:extLst>
              <a:ext uri="{FF2B5EF4-FFF2-40B4-BE49-F238E27FC236}">
                <a16:creationId xmlns:a16="http://schemas.microsoft.com/office/drawing/2014/main" id="{F87163E4-9A7B-09E1-7F58-460DBD31A501}"/>
              </a:ext>
            </a:extLst>
          </p:cNvPr>
          <p:cNvSpPr/>
          <p:nvPr/>
        </p:nvSpPr>
        <p:spPr>
          <a:xfrm>
            <a:off x="3417283" y="2413725"/>
            <a:ext cx="5338165" cy="3537693"/>
          </a:xfrm>
          <a:custGeom>
            <a:avLst/>
            <a:gdLst/>
            <a:ahLst/>
            <a:cxnLst/>
            <a:rect l="l" t="t" r="r" b="b"/>
            <a:pathLst>
              <a:path w="36293" h="24052" extrusionOk="0">
                <a:moveTo>
                  <a:pt x="0" y="1"/>
                </a:moveTo>
                <a:lnTo>
                  <a:pt x="0" y="24052"/>
                </a:lnTo>
                <a:lnTo>
                  <a:pt x="36293" y="24052"/>
                </a:lnTo>
                <a:lnTo>
                  <a:pt x="3629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5;p15">
            <a:extLst>
              <a:ext uri="{FF2B5EF4-FFF2-40B4-BE49-F238E27FC236}">
                <a16:creationId xmlns:a16="http://schemas.microsoft.com/office/drawing/2014/main" id="{163C3D74-28A0-B036-0785-8BEFC9C06A81}"/>
              </a:ext>
            </a:extLst>
          </p:cNvPr>
          <p:cNvSpPr/>
          <p:nvPr/>
        </p:nvSpPr>
        <p:spPr>
          <a:xfrm>
            <a:off x="3853852" y="3409825"/>
            <a:ext cx="2782117" cy="2149062"/>
          </a:xfrm>
          <a:custGeom>
            <a:avLst/>
            <a:gdLst/>
            <a:ahLst/>
            <a:cxnLst/>
            <a:rect l="l" t="t" r="r" b="b"/>
            <a:pathLst>
              <a:path w="18915" h="14611" extrusionOk="0">
                <a:moveTo>
                  <a:pt x="1" y="0"/>
                </a:moveTo>
                <a:lnTo>
                  <a:pt x="1" y="14611"/>
                </a:lnTo>
                <a:lnTo>
                  <a:pt x="18914" y="14611"/>
                </a:lnTo>
                <a:lnTo>
                  <a:pt x="1891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6;p15">
            <a:extLst>
              <a:ext uri="{FF2B5EF4-FFF2-40B4-BE49-F238E27FC236}">
                <a16:creationId xmlns:a16="http://schemas.microsoft.com/office/drawing/2014/main" id="{4FDEA366-2252-AE40-34BE-660A3469429D}"/>
              </a:ext>
            </a:extLst>
          </p:cNvPr>
          <p:cNvSpPr/>
          <p:nvPr/>
        </p:nvSpPr>
        <p:spPr>
          <a:xfrm>
            <a:off x="3976526" y="3532499"/>
            <a:ext cx="2536780" cy="1903725"/>
          </a:xfrm>
          <a:custGeom>
            <a:avLst/>
            <a:gdLst/>
            <a:ahLst/>
            <a:cxnLst/>
            <a:rect l="l" t="t" r="r" b="b"/>
            <a:pathLst>
              <a:path w="17247" h="12943" extrusionOk="0">
                <a:moveTo>
                  <a:pt x="1" y="0"/>
                </a:moveTo>
                <a:lnTo>
                  <a:pt x="1" y="12943"/>
                </a:lnTo>
                <a:lnTo>
                  <a:pt x="17246" y="12943"/>
                </a:lnTo>
                <a:lnTo>
                  <a:pt x="172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7;p15">
            <a:extLst>
              <a:ext uri="{FF2B5EF4-FFF2-40B4-BE49-F238E27FC236}">
                <a16:creationId xmlns:a16="http://schemas.microsoft.com/office/drawing/2014/main" id="{404707D1-DDDA-6AC5-7AFD-5338EFE999FD}"/>
              </a:ext>
            </a:extLst>
          </p:cNvPr>
          <p:cNvSpPr/>
          <p:nvPr/>
        </p:nvSpPr>
        <p:spPr>
          <a:xfrm>
            <a:off x="4099200" y="3660026"/>
            <a:ext cx="2291440" cy="1653680"/>
          </a:xfrm>
          <a:custGeom>
            <a:avLst/>
            <a:gdLst/>
            <a:ahLst/>
            <a:cxnLst/>
            <a:rect l="l" t="t" r="r" b="b"/>
            <a:pathLst>
              <a:path w="15579" h="11243" extrusionOk="0">
                <a:moveTo>
                  <a:pt x="1" y="1"/>
                </a:moveTo>
                <a:lnTo>
                  <a:pt x="1" y="11242"/>
                </a:lnTo>
                <a:lnTo>
                  <a:pt x="15579" y="11242"/>
                </a:lnTo>
                <a:lnTo>
                  <a:pt x="15579" y="1"/>
                </a:lnTo>
                <a:close/>
              </a:path>
            </a:pathLst>
          </a:custGeom>
          <a:solidFill>
            <a:srgbClr val="80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8;p15">
            <a:extLst>
              <a:ext uri="{FF2B5EF4-FFF2-40B4-BE49-F238E27FC236}">
                <a16:creationId xmlns:a16="http://schemas.microsoft.com/office/drawing/2014/main" id="{1BD8EE87-B01D-7083-B32C-DC36FEF79E16}"/>
              </a:ext>
            </a:extLst>
          </p:cNvPr>
          <p:cNvSpPr/>
          <p:nvPr/>
        </p:nvSpPr>
        <p:spPr>
          <a:xfrm>
            <a:off x="4025654" y="4484323"/>
            <a:ext cx="2438525" cy="148"/>
          </a:xfrm>
          <a:custGeom>
            <a:avLst/>
            <a:gdLst/>
            <a:ahLst/>
            <a:cxnLst/>
            <a:rect l="l" t="t" r="r" b="b"/>
            <a:pathLst>
              <a:path w="16579" h="1" fill="none" extrusionOk="0">
                <a:moveTo>
                  <a:pt x="16579" y="1"/>
                </a:moveTo>
                <a:lnTo>
                  <a:pt x="0" y="1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;p15">
            <a:extLst>
              <a:ext uri="{FF2B5EF4-FFF2-40B4-BE49-F238E27FC236}">
                <a16:creationId xmlns:a16="http://schemas.microsoft.com/office/drawing/2014/main" id="{3023D3B7-0725-E5F7-9B02-210DE7633D6C}"/>
              </a:ext>
            </a:extLst>
          </p:cNvPr>
          <p:cNvSpPr/>
          <p:nvPr/>
        </p:nvSpPr>
        <p:spPr>
          <a:xfrm>
            <a:off x="4609459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70;p15">
            <a:extLst>
              <a:ext uri="{FF2B5EF4-FFF2-40B4-BE49-F238E27FC236}">
                <a16:creationId xmlns:a16="http://schemas.microsoft.com/office/drawing/2014/main" id="{F4E3254F-01D1-CCDE-CA05-058FD909B469}"/>
              </a:ext>
            </a:extLst>
          </p:cNvPr>
          <p:cNvSpPr/>
          <p:nvPr/>
        </p:nvSpPr>
        <p:spPr>
          <a:xfrm>
            <a:off x="5880332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0" y="13210"/>
                </a:moveTo>
                <a:lnTo>
                  <a:pt x="0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71;p15">
            <a:extLst>
              <a:ext uri="{FF2B5EF4-FFF2-40B4-BE49-F238E27FC236}">
                <a16:creationId xmlns:a16="http://schemas.microsoft.com/office/drawing/2014/main" id="{444BA69D-17FC-B900-DADE-68103453002F}"/>
              </a:ext>
            </a:extLst>
          </p:cNvPr>
          <p:cNvSpPr/>
          <p:nvPr/>
        </p:nvSpPr>
        <p:spPr>
          <a:xfrm>
            <a:off x="5242395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72;p15">
            <a:extLst>
              <a:ext uri="{FF2B5EF4-FFF2-40B4-BE49-F238E27FC236}">
                <a16:creationId xmlns:a16="http://schemas.microsoft.com/office/drawing/2014/main" id="{6CB1A09B-B4F7-33B2-C234-B5458EEF669D}"/>
              </a:ext>
            </a:extLst>
          </p:cNvPr>
          <p:cNvSpPr/>
          <p:nvPr/>
        </p:nvSpPr>
        <p:spPr>
          <a:xfrm>
            <a:off x="3417283" y="5436298"/>
            <a:ext cx="5338165" cy="515239"/>
          </a:xfrm>
          <a:custGeom>
            <a:avLst/>
            <a:gdLst/>
            <a:ahLst/>
            <a:cxnLst/>
            <a:rect l="l" t="t" r="r" b="b"/>
            <a:pathLst>
              <a:path w="36293" h="3503" extrusionOk="0">
                <a:moveTo>
                  <a:pt x="0" y="0"/>
                </a:moveTo>
                <a:lnTo>
                  <a:pt x="0" y="3503"/>
                </a:lnTo>
                <a:lnTo>
                  <a:pt x="36293" y="3503"/>
                </a:lnTo>
                <a:lnTo>
                  <a:pt x="36293" y="0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73;p15">
            <a:extLst>
              <a:ext uri="{FF2B5EF4-FFF2-40B4-BE49-F238E27FC236}">
                <a16:creationId xmlns:a16="http://schemas.microsoft.com/office/drawing/2014/main" id="{63F344FE-04B7-DD5A-A80B-41DF72A2C6EA}"/>
              </a:ext>
            </a:extLst>
          </p:cNvPr>
          <p:cNvSpPr/>
          <p:nvPr/>
        </p:nvSpPr>
        <p:spPr>
          <a:xfrm>
            <a:off x="6802742" y="3164478"/>
            <a:ext cx="1447465" cy="2786972"/>
          </a:xfrm>
          <a:custGeom>
            <a:avLst/>
            <a:gdLst/>
            <a:ahLst/>
            <a:cxnLst/>
            <a:rect l="l" t="t" r="r" b="b"/>
            <a:pathLst>
              <a:path w="9841" h="18948" extrusionOk="0">
                <a:moveTo>
                  <a:pt x="1" y="1"/>
                </a:moveTo>
                <a:lnTo>
                  <a:pt x="1" y="18948"/>
                </a:lnTo>
                <a:lnTo>
                  <a:pt x="9841" y="18948"/>
                </a:lnTo>
                <a:lnTo>
                  <a:pt x="984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74;p15">
            <a:extLst>
              <a:ext uri="{FF2B5EF4-FFF2-40B4-BE49-F238E27FC236}">
                <a16:creationId xmlns:a16="http://schemas.microsoft.com/office/drawing/2014/main" id="{A857768D-6FD1-417D-0584-8F1CB6F645F1}"/>
              </a:ext>
            </a:extLst>
          </p:cNvPr>
          <p:cNvSpPr/>
          <p:nvPr/>
        </p:nvSpPr>
        <p:spPr>
          <a:xfrm>
            <a:off x="6935272" y="3115497"/>
            <a:ext cx="1182566" cy="2840803"/>
          </a:xfrm>
          <a:custGeom>
            <a:avLst/>
            <a:gdLst/>
            <a:ahLst/>
            <a:cxnLst/>
            <a:rect l="l" t="t" r="r" b="b"/>
            <a:pathLst>
              <a:path w="8040" h="19314" extrusionOk="0">
                <a:moveTo>
                  <a:pt x="0" y="0"/>
                </a:moveTo>
                <a:lnTo>
                  <a:pt x="0" y="19314"/>
                </a:lnTo>
                <a:lnTo>
                  <a:pt x="8039" y="19314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5;p15">
            <a:extLst>
              <a:ext uri="{FF2B5EF4-FFF2-40B4-BE49-F238E27FC236}">
                <a16:creationId xmlns:a16="http://schemas.microsoft.com/office/drawing/2014/main" id="{715A6C12-298C-C842-3343-A8B83DB77180}"/>
              </a:ext>
            </a:extLst>
          </p:cNvPr>
          <p:cNvSpPr/>
          <p:nvPr/>
        </p:nvSpPr>
        <p:spPr>
          <a:xfrm>
            <a:off x="7057946" y="3238023"/>
            <a:ext cx="937226" cy="2590758"/>
          </a:xfrm>
          <a:custGeom>
            <a:avLst/>
            <a:gdLst/>
            <a:ahLst/>
            <a:cxnLst/>
            <a:rect l="l" t="t" r="r" b="b"/>
            <a:pathLst>
              <a:path w="6372" h="17614" extrusionOk="0">
                <a:moveTo>
                  <a:pt x="0" y="1"/>
                </a:moveTo>
                <a:lnTo>
                  <a:pt x="0" y="17614"/>
                </a:lnTo>
                <a:lnTo>
                  <a:pt x="6371" y="17614"/>
                </a:lnTo>
                <a:lnTo>
                  <a:pt x="6371" y="1"/>
                </a:lnTo>
                <a:close/>
              </a:path>
            </a:pathLst>
          </a:custGeom>
          <a:solidFill>
            <a:srgbClr val="FDB4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6;p15">
            <a:extLst>
              <a:ext uri="{FF2B5EF4-FFF2-40B4-BE49-F238E27FC236}">
                <a16:creationId xmlns:a16="http://schemas.microsoft.com/office/drawing/2014/main" id="{41D9B17F-B4A9-6B43-CC96-DB29CB658630}"/>
              </a:ext>
            </a:extLst>
          </p:cNvPr>
          <p:cNvSpPr/>
          <p:nvPr/>
        </p:nvSpPr>
        <p:spPr>
          <a:xfrm>
            <a:off x="3417283" y="3993628"/>
            <a:ext cx="5348018" cy="392718"/>
          </a:xfrm>
          <a:custGeom>
            <a:avLst/>
            <a:gdLst/>
            <a:ahLst/>
            <a:cxnLst/>
            <a:rect l="l" t="t" r="r" b="b"/>
            <a:pathLst>
              <a:path w="36360" h="2670" extrusionOk="0">
                <a:moveTo>
                  <a:pt x="0" y="1"/>
                </a:moveTo>
                <a:lnTo>
                  <a:pt x="0" y="2303"/>
                </a:lnTo>
                <a:cubicBezTo>
                  <a:pt x="267" y="2536"/>
                  <a:pt x="567" y="2670"/>
                  <a:pt x="934" y="2670"/>
                </a:cubicBezTo>
                <a:cubicBezTo>
                  <a:pt x="1735" y="2670"/>
                  <a:pt x="2368" y="2036"/>
                  <a:pt x="2368" y="1235"/>
                </a:cubicBezTo>
                <a:cubicBezTo>
                  <a:pt x="2368" y="2036"/>
                  <a:pt x="3036" y="2670"/>
                  <a:pt x="3803" y="2670"/>
                </a:cubicBezTo>
                <a:cubicBezTo>
                  <a:pt x="4603" y="2670"/>
                  <a:pt x="5271" y="2036"/>
                  <a:pt x="5271" y="1235"/>
                </a:cubicBezTo>
                <a:cubicBezTo>
                  <a:pt x="5271" y="2036"/>
                  <a:pt x="5904" y="2670"/>
                  <a:pt x="6705" y="2670"/>
                </a:cubicBezTo>
                <a:cubicBezTo>
                  <a:pt x="7472" y="2670"/>
                  <a:pt x="8139" y="2036"/>
                  <a:pt x="8139" y="1235"/>
                </a:cubicBezTo>
                <a:cubicBezTo>
                  <a:pt x="8139" y="2036"/>
                  <a:pt x="8773" y="2670"/>
                  <a:pt x="9574" y="2670"/>
                </a:cubicBezTo>
                <a:cubicBezTo>
                  <a:pt x="10374" y="2670"/>
                  <a:pt x="11008" y="2036"/>
                  <a:pt x="11008" y="1235"/>
                </a:cubicBezTo>
                <a:cubicBezTo>
                  <a:pt x="11008" y="2036"/>
                  <a:pt x="11642" y="2670"/>
                  <a:pt x="12442" y="2670"/>
                </a:cubicBezTo>
                <a:cubicBezTo>
                  <a:pt x="13243" y="2670"/>
                  <a:pt x="13877" y="2036"/>
                  <a:pt x="13877" y="1235"/>
                </a:cubicBezTo>
                <a:cubicBezTo>
                  <a:pt x="13877" y="2036"/>
                  <a:pt x="14544" y="2670"/>
                  <a:pt x="15311" y="2670"/>
                </a:cubicBezTo>
                <a:cubicBezTo>
                  <a:pt x="16112" y="2670"/>
                  <a:pt x="16779" y="2036"/>
                  <a:pt x="16779" y="1235"/>
                </a:cubicBezTo>
                <a:cubicBezTo>
                  <a:pt x="16779" y="2036"/>
                  <a:pt x="17413" y="2670"/>
                  <a:pt x="18213" y="2670"/>
                </a:cubicBezTo>
                <a:cubicBezTo>
                  <a:pt x="18980" y="2670"/>
                  <a:pt x="19647" y="2036"/>
                  <a:pt x="19647" y="1235"/>
                </a:cubicBezTo>
                <a:cubicBezTo>
                  <a:pt x="19647" y="2036"/>
                  <a:pt x="20281" y="2670"/>
                  <a:pt x="21082" y="2670"/>
                </a:cubicBezTo>
                <a:cubicBezTo>
                  <a:pt x="21882" y="2670"/>
                  <a:pt x="22516" y="2036"/>
                  <a:pt x="22516" y="1235"/>
                </a:cubicBezTo>
                <a:cubicBezTo>
                  <a:pt x="22516" y="2036"/>
                  <a:pt x="23150" y="2670"/>
                  <a:pt x="23951" y="2670"/>
                </a:cubicBezTo>
                <a:cubicBezTo>
                  <a:pt x="24751" y="2670"/>
                  <a:pt x="25385" y="2036"/>
                  <a:pt x="25385" y="1235"/>
                </a:cubicBezTo>
                <a:cubicBezTo>
                  <a:pt x="25385" y="2036"/>
                  <a:pt x="26052" y="2670"/>
                  <a:pt x="26819" y="2670"/>
                </a:cubicBezTo>
                <a:cubicBezTo>
                  <a:pt x="27620" y="2670"/>
                  <a:pt x="28254" y="2036"/>
                  <a:pt x="28254" y="1235"/>
                </a:cubicBezTo>
                <a:cubicBezTo>
                  <a:pt x="28254" y="2036"/>
                  <a:pt x="28921" y="2670"/>
                  <a:pt x="29721" y="2670"/>
                </a:cubicBezTo>
                <a:cubicBezTo>
                  <a:pt x="30489" y="2670"/>
                  <a:pt x="31156" y="2036"/>
                  <a:pt x="31156" y="1235"/>
                </a:cubicBezTo>
                <a:cubicBezTo>
                  <a:pt x="31156" y="2036"/>
                  <a:pt x="31789" y="2670"/>
                  <a:pt x="32590" y="2670"/>
                </a:cubicBezTo>
                <a:cubicBezTo>
                  <a:pt x="33391" y="2670"/>
                  <a:pt x="34024" y="2036"/>
                  <a:pt x="34024" y="1235"/>
                </a:cubicBezTo>
                <a:cubicBezTo>
                  <a:pt x="34024" y="2036"/>
                  <a:pt x="34658" y="2670"/>
                  <a:pt x="35459" y="2670"/>
                </a:cubicBezTo>
                <a:cubicBezTo>
                  <a:pt x="35792" y="2670"/>
                  <a:pt x="36093" y="2536"/>
                  <a:pt x="36359" y="2369"/>
                </a:cubicBezTo>
                <a:lnTo>
                  <a:pt x="3635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77;p15">
            <a:extLst>
              <a:ext uri="{FF2B5EF4-FFF2-40B4-BE49-F238E27FC236}">
                <a16:creationId xmlns:a16="http://schemas.microsoft.com/office/drawing/2014/main" id="{A2079CCF-48AD-C854-617D-6CB76DEA8C08}"/>
              </a:ext>
            </a:extLst>
          </p:cNvPr>
          <p:cNvSpPr/>
          <p:nvPr/>
        </p:nvSpPr>
        <p:spPr>
          <a:xfrm>
            <a:off x="6935272" y="4626709"/>
            <a:ext cx="1182566" cy="245337"/>
          </a:xfrm>
          <a:custGeom>
            <a:avLst/>
            <a:gdLst/>
            <a:ahLst/>
            <a:cxnLst/>
            <a:rect l="l" t="t" r="r" b="b"/>
            <a:pathLst>
              <a:path w="8040" h="1668" extrusionOk="0">
                <a:moveTo>
                  <a:pt x="0" y="0"/>
                </a:moveTo>
                <a:lnTo>
                  <a:pt x="0" y="1668"/>
                </a:lnTo>
                <a:lnTo>
                  <a:pt x="8039" y="1668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8;p15">
            <a:extLst>
              <a:ext uri="{FF2B5EF4-FFF2-40B4-BE49-F238E27FC236}">
                <a16:creationId xmlns:a16="http://schemas.microsoft.com/office/drawing/2014/main" id="{B97110B5-2F19-4F70-4099-4E65F118EE39}"/>
              </a:ext>
            </a:extLst>
          </p:cNvPr>
          <p:cNvSpPr/>
          <p:nvPr/>
        </p:nvSpPr>
        <p:spPr>
          <a:xfrm>
            <a:off x="7008817" y="4714963"/>
            <a:ext cx="304319" cy="54127"/>
          </a:xfrm>
          <a:custGeom>
            <a:avLst/>
            <a:gdLst/>
            <a:ahLst/>
            <a:cxnLst/>
            <a:rect l="l" t="t" r="r" b="b"/>
            <a:pathLst>
              <a:path w="2069" h="368" extrusionOk="0">
                <a:moveTo>
                  <a:pt x="201" y="0"/>
                </a:moveTo>
                <a:cubicBezTo>
                  <a:pt x="101" y="0"/>
                  <a:pt x="1" y="67"/>
                  <a:pt x="1" y="201"/>
                </a:cubicBezTo>
                <a:cubicBezTo>
                  <a:pt x="1" y="301"/>
                  <a:pt x="101" y="367"/>
                  <a:pt x="201" y="367"/>
                </a:cubicBezTo>
                <a:lnTo>
                  <a:pt x="1869" y="367"/>
                </a:lnTo>
                <a:cubicBezTo>
                  <a:pt x="1969" y="367"/>
                  <a:pt x="2069" y="301"/>
                  <a:pt x="2069" y="201"/>
                </a:cubicBezTo>
                <a:cubicBezTo>
                  <a:pt x="2069" y="67"/>
                  <a:pt x="1969" y="0"/>
                  <a:pt x="18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79;p15">
            <a:extLst>
              <a:ext uri="{FF2B5EF4-FFF2-40B4-BE49-F238E27FC236}">
                <a16:creationId xmlns:a16="http://schemas.microsoft.com/office/drawing/2014/main" id="{81284009-06C2-1DFE-48AD-DBFC18F2BC76}"/>
              </a:ext>
            </a:extLst>
          </p:cNvPr>
          <p:cNvSpPr/>
          <p:nvPr/>
        </p:nvSpPr>
        <p:spPr>
          <a:xfrm>
            <a:off x="3417283" y="2600237"/>
            <a:ext cx="5338165" cy="441696"/>
          </a:xfrm>
          <a:custGeom>
            <a:avLst/>
            <a:gdLst/>
            <a:ahLst/>
            <a:cxnLst/>
            <a:rect l="l" t="t" r="r" b="b"/>
            <a:pathLst>
              <a:path w="36293" h="3003" extrusionOk="0">
                <a:moveTo>
                  <a:pt x="0" y="1"/>
                </a:moveTo>
                <a:lnTo>
                  <a:pt x="0" y="3003"/>
                </a:lnTo>
                <a:lnTo>
                  <a:pt x="36293" y="3003"/>
                </a:lnTo>
                <a:lnTo>
                  <a:pt x="3629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80;p15">
            <a:extLst>
              <a:ext uri="{FF2B5EF4-FFF2-40B4-BE49-F238E27FC236}">
                <a16:creationId xmlns:a16="http://schemas.microsoft.com/office/drawing/2014/main" id="{6AD77B05-05D4-029E-2C47-0E4144959C5A}"/>
              </a:ext>
            </a:extLst>
          </p:cNvPr>
          <p:cNvSpPr/>
          <p:nvPr/>
        </p:nvSpPr>
        <p:spPr>
          <a:xfrm>
            <a:off x="3270044" y="2413725"/>
            <a:ext cx="5632628" cy="520239"/>
          </a:xfrm>
          <a:custGeom>
            <a:avLst/>
            <a:gdLst/>
            <a:ahLst/>
            <a:cxnLst/>
            <a:rect l="l" t="t" r="r" b="b"/>
            <a:pathLst>
              <a:path w="38295" h="3537" extrusionOk="0">
                <a:moveTo>
                  <a:pt x="0" y="1"/>
                </a:moveTo>
                <a:lnTo>
                  <a:pt x="0" y="3537"/>
                </a:lnTo>
                <a:lnTo>
                  <a:pt x="38294" y="3537"/>
                </a:lnTo>
                <a:lnTo>
                  <a:pt x="382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83;p15">
            <a:extLst>
              <a:ext uri="{FF2B5EF4-FFF2-40B4-BE49-F238E27FC236}">
                <a16:creationId xmlns:a16="http://schemas.microsoft.com/office/drawing/2014/main" id="{6365242E-C7B1-97FA-E8DB-4A80712256CA}"/>
              </a:ext>
            </a:extLst>
          </p:cNvPr>
          <p:cNvSpPr/>
          <p:nvPr/>
        </p:nvSpPr>
        <p:spPr>
          <a:xfrm>
            <a:off x="2921731" y="3115497"/>
            <a:ext cx="6329225" cy="687036"/>
          </a:xfrm>
          <a:custGeom>
            <a:avLst/>
            <a:gdLst/>
            <a:ahLst/>
            <a:cxnLst/>
            <a:rect l="l" t="t" r="r" b="b"/>
            <a:pathLst>
              <a:path w="43031" h="4671" extrusionOk="0">
                <a:moveTo>
                  <a:pt x="6104" y="0"/>
                </a:moveTo>
                <a:lnTo>
                  <a:pt x="0" y="4670"/>
                </a:lnTo>
                <a:lnTo>
                  <a:pt x="43031" y="4670"/>
                </a:lnTo>
                <a:lnTo>
                  <a:pt x="369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4;p15">
            <a:extLst>
              <a:ext uri="{FF2B5EF4-FFF2-40B4-BE49-F238E27FC236}">
                <a16:creationId xmlns:a16="http://schemas.microsoft.com/office/drawing/2014/main" id="{F92A466A-0957-6566-06A1-7886C41EB85D}"/>
              </a:ext>
            </a:extLst>
          </p:cNvPr>
          <p:cNvSpPr/>
          <p:nvPr/>
        </p:nvSpPr>
        <p:spPr>
          <a:xfrm>
            <a:off x="8049050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0" y="0"/>
                </a:moveTo>
                <a:lnTo>
                  <a:pt x="5304" y="4670"/>
                </a:lnTo>
                <a:lnTo>
                  <a:pt x="8173" y="4670"/>
                </a:lnTo>
                <a:lnTo>
                  <a:pt x="20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5;p15">
            <a:extLst>
              <a:ext uri="{FF2B5EF4-FFF2-40B4-BE49-F238E27FC236}">
                <a16:creationId xmlns:a16="http://schemas.microsoft.com/office/drawing/2014/main" id="{EAA179C9-C5F9-777F-E448-A4893DA1AD7F}"/>
              </a:ext>
            </a:extLst>
          </p:cNvPr>
          <p:cNvSpPr/>
          <p:nvPr/>
        </p:nvSpPr>
        <p:spPr>
          <a:xfrm>
            <a:off x="7445534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0" y="0"/>
                </a:moveTo>
                <a:lnTo>
                  <a:pt x="3670" y="4670"/>
                </a:lnTo>
                <a:lnTo>
                  <a:pt x="6538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86;p15">
            <a:extLst>
              <a:ext uri="{FF2B5EF4-FFF2-40B4-BE49-F238E27FC236}">
                <a16:creationId xmlns:a16="http://schemas.microsoft.com/office/drawing/2014/main" id="{676841CD-E18A-4BEE-286F-C9B1D8EDB30A}"/>
              </a:ext>
            </a:extLst>
          </p:cNvPr>
          <p:cNvSpPr/>
          <p:nvPr/>
        </p:nvSpPr>
        <p:spPr>
          <a:xfrm>
            <a:off x="6842017" y="3115497"/>
            <a:ext cx="721306" cy="687036"/>
          </a:xfrm>
          <a:custGeom>
            <a:avLst/>
            <a:gdLst/>
            <a:ahLst/>
            <a:cxnLst/>
            <a:rect l="l" t="t" r="r" b="b"/>
            <a:pathLst>
              <a:path w="4904" h="4671" extrusionOk="0">
                <a:moveTo>
                  <a:pt x="0" y="0"/>
                </a:moveTo>
                <a:lnTo>
                  <a:pt x="2035" y="4670"/>
                </a:lnTo>
                <a:lnTo>
                  <a:pt x="4904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87;p15">
            <a:extLst>
              <a:ext uri="{FF2B5EF4-FFF2-40B4-BE49-F238E27FC236}">
                <a16:creationId xmlns:a16="http://schemas.microsoft.com/office/drawing/2014/main" id="{F3A49BC1-5CAF-F5A0-02A3-270E821AAD32}"/>
              </a:ext>
            </a:extLst>
          </p:cNvPr>
          <p:cNvSpPr/>
          <p:nvPr/>
        </p:nvSpPr>
        <p:spPr>
          <a:xfrm>
            <a:off x="623850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0" y="0"/>
                </a:moveTo>
                <a:lnTo>
                  <a:pt x="401" y="4670"/>
                </a:lnTo>
                <a:lnTo>
                  <a:pt x="3269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8;p15">
            <a:extLst>
              <a:ext uri="{FF2B5EF4-FFF2-40B4-BE49-F238E27FC236}">
                <a16:creationId xmlns:a16="http://schemas.microsoft.com/office/drawing/2014/main" id="{73319B5A-31F1-8D50-419D-56278F1000D7}"/>
              </a:ext>
            </a:extLst>
          </p:cNvPr>
          <p:cNvSpPr/>
          <p:nvPr/>
        </p:nvSpPr>
        <p:spPr>
          <a:xfrm>
            <a:off x="545347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1235" y="0"/>
                </a:moveTo>
                <a:lnTo>
                  <a:pt x="0" y="4670"/>
                </a:lnTo>
                <a:lnTo>
                  <a:pt x="2869" y="4670"/>
                </a:lnTo>
                <a:lnTo>
                  <a:pt x="32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89;p15">
            <a:extLst>
              <a:ext uri="{FF2B5EF4-FFF2-40B4-BE49-F238E27FC236}">
                <a16:creationId xmlns:a16="http://schemas.microsoft.com/office/drawing/2014/main" id="{EB5E415E-C734-C853-7B80-C2DE269E2BC7}"/>
              </a:ext>
            </a:extLst>
          </p:cNvPr>
          <p:cNvSpPr/>
          <p:nvPr/>
        </p:nvSpPr>
        <p:spPr>
          <a:xfrm>
            <a:off x="4609459" y="3115497"/>
            <a:ext cx="721454" cy="687036"/>
          </a:xfrm>
          <a:custGeom>
            <a:avLst/>
            <a:gdLst/>
            <a:ahLst/>
            <a:cxnLst/>
            <a:rect l="l" t="t" r="r" b="b"/>
            <a:pathLst>
              <a:path w="4905" h="4671" extrusionOk="0">
                <a:moveTo>
                  <a:pt x="2870" y="0"/>
                </a:moveTo>
                <a:lnTo>
                  <a:pt x="1" y="4670"/>
                </a:lnTo>
                <a:lnTo>
                  <a:pt x="2870" y="4670"/>
                </a:lnTo>
                <a:lnTo>
                  <a:pt x="49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90;p15">
            <a:extLst>
              <a:ext uri="{FF2B5EF4-FFF2-40B4-BE49-F238E27FC236}">
                <a16:creationId xmlns:a16="http://schemas.microsoft.com/office/drawing/2014/main" id="{9F3F0703-96E6-AD80-69A2-346F6A0863D2}"/>
              </a:ext>
            </a:extLst>
          </p:cNvPr>
          <p:cNvSpPr/>
          <p:nvPr/>
        </p:nvSpPr>
        <p:spPr>
          <a:xfrm>
            <a:off x="3765595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4470" y="0"/>
                </a:moveTo>
                <a:lnTo>
                  <a:pt x="0" y="4670"/>
                </a:lnTo>
                <a:lnTo>
                  <a:pt x="2869" y="4670"/>
                </a:lnTo>
                <a:lnTo>
                  <a:pt x="65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91;p15">
            <a:extLst>
              <a:ext uri="{FF2B5EF4-FFF2-40B4-BE49-F238E27FC236}">
                <a16:creationId xmlns:a16="http://schemas.microsoft.com/office/drawing/2014/main" id="{C131FE0D-B9C9-17E5-D2BE-52E75B1E143B}"/>
              </a:ext>
            </a:extLst>
          </p:cNvPr>
          <p:cNvSpPr/>
          <p:nvPr/>
        </p:nvSpPr>
        <p:spPr>
          <a:xfrm>
            <a:off x="2921731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6104" y="0"/>
                </a:moveTo>
                <a:lnTo>
                  <a:pt x="0" y="4670"/>
                </a:lnTo>
                <a:lnTo>
                  <a:pt x="2869" y="4670"/>
                </a:lnTo>
                <a:lnTo>
                  <a:pt x="81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92;p15">
            <a:extLst>
              <a:ext uri="{FF2B5EF4-FFF2-40B4-BE49-F238E27FC236}">
                <a16:creationId xmlns:a16="http://schemas.microsoft.com/office/drawing/2014/main" id="{CE9594B3-29F0-7943-BFE6-1B8EC2DD2594}"/>
              </a:ext>
            </a:extLst>
          </p:cNvPr>
          <p:cNvSpPr/>
          <p:nvPr/>
        </p:nvSpPr>
        <p:spPr>
          <a:xfrm>
            <a:off x="291673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8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3;p15">
            <a:extLst>
              <a:ext uri="{FF2B5EF4-FFF2-40B4-BE49-F238E27FC236}">
                <a16:creationId xmlns:a16="http://schemas.microsoft.com/office/drawing/2014/main" id="{7A6F54B7-E70D-9CD4-7684-47F903B110BA}"/>
              </a:ext>
            </a:extLst>
          </p:cNvPr>
          <p:cNvSpPr/>
          <p:nvPr/>
        </p:nvSpPr>
        <p:spPr>
          <a:xfrm>
            <a:off x="3343590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4;p15">
            <a:extLst>
              <a:ext uri="{FF2B5EF4-FFF2-40B4-BE49-F238E27FC236}">
                <a16:creationId xmlns:a16="http://schemas.microsoft.com/office/drawing/2014/main" id="{018CD51E-D34A-9EC9-17EB-B3E2FDF9F054}"/>
              </a:ext>
            </a:extLst>
          </p:cNvPr>
          <p:cNvSpPr/>
          <p:nvPr/>
        </p:nvSpPr>
        <p:spPr>
          <a:xfrm>
            <a:off x="3765595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95;p15">
            <a:extLst>
              <a:ext uri="{FF2B5EF4-FFF2-40B4-BE49-F238E27FC236}">
                <a16:creationId xmlns:a16="http://schemas.microsoft.com/office/drawing/2014/main" id="{45AD90AD-34E3-86EE-AA9C-D6B7923453C5}"/>
              </a:ext>
            </a:extLst>
          </p:cNvPr>
          <p:cNvSpPr/>
          <p:nvPr/>
        </p:nvSpPr>
        <p:spPr>
          <a:xfrm>
            <a:off x="4187601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96;p15">
            <a:extLst>
              <a:ext uri="{FF2B5EF4-FFF2-40B4-BE49-F238E27FC236}">
                <a16:creationId xmlns:a16="http://schemas.microsoft.com/office/drawing/2014/main" id="{F616797A-029C-7D5D-FB77-428DBA36DB83}"/>
              </a:ext>
            </a:extLst>
          </p:cNvPr>
          <p:cNvSpPr/>
          <p:nvPr/>
        </p:nvSpPr>
        <p:spPr>
          <a:xfrm>
            <a:off x="4609459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97;p15">
            <a:extLst>
              <a:ext uri="{FF2B5EF4-FFF2-40B4-BE49-F238E27FC236}">
                <a16:creationId xmlns:a16="http://schemas.microsoft.com/office/drawing/2014/main" id="{ADF2E0A8-D2A0-B6A9-C59E-7B5173559062}"/>
              </a:ext>
            </a:extLst>
          </p:cNvPr>
          <p:cNvSpPr/>
          <p:nvPr/>
        </p:nvSpPr>
        <p:spPr>
          <a:xfrm>
            <a:off x="5031465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98;p15">
            <a:extLst>
              <a:ext uri="{FF2B5EF4-FFF2-40B4-BE49-F238E27FC236}">
                <a16:creationId xmlns:a16="http://schemas.microsoft.com/office/drawing/2014/main" id="{95C1569F-B4B2-5593-3B02-88E1CE28B179}"/>
              </a:ext>
            </a:extLst>
          </p:cNvPr>
          <p:cNvSpPr/>
          <p:nvPr/>
        </p:nvSpPr>
        <p:spPr>
          <a:xfrm>
            <a:off x="545347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68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902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99;p15">
            <a:extLst>
              <a:ext uri="{FF2B5EF4-FFF2-40B4-BE49-F238E27FC236}">
                <a16:creationId xmlns:a16="http://schemas.microsoft.com/office/drawing/2014/main" id="{D800C728-7549-5B72-D000-ACF87006FBB9}"/>
              </a:ext>
            </a:extLst>
          </p:cNvPr>
          <p:cNvSpPr/>
          <p:nvPr/>
        </p:nvSpPr>
        <p:spPr>
          <a:xfrm>
            <a:off x="588033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00;p15">
            <a:extLst>
              <a:ext uri="{FF2B5EF4-FFF2-40B4-BE49-F238E27FC236}">
                <a16:creationId xmlns:a16="http://schemas.microsoft.com/office/drawing/2014/main" id="{FE69511A-94F3-5C40-EF72-1E6BC8949D76}"/>
              </a:ext>
            </a:extLst>
          </p:cNvPr>
          <p:cNvSpPr/>
          <p:nvPr/>
        </p:nvSpPr>
        <p:spPr>
          <a:xfrm>
            <a:off x="6302338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01;p15">
            <a:extLst>
              <a:ext uri="{FF2B5EF4-FFF2-40B4-BE49-F238E27FC236}">
                <a16:creationId xmlns:a16="http://schemas.microsoft.com/office/drawing/2014/main" id="{47DD6F4F-5DF2-4168-A575-6DF8BEFE539F}"/>
              </a:ext>
            </a:extLst>
          </p:cNvPr>
          <p:cNvSpPr/>
          <p:nvPr/>
        </p:nvSpPr>
        <p:spPr>
          <a:xfrm>
            <a:off x="6724196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102;p15">
            <a:extLst>
              <a:ext uri="{FF2B5EF4-FFF2-40B4-BE49-F238E27FC236}">
                <a16:creationId xmlns:a16="http://schemas.microsoft.com/office/drawing/2014/main" id="{72782F12-DA8D-E52E-DD18-893E098253EF}"/>
              </a:ext>
            </a:extLst>
          </p:cNvPr>
          <p:cNvSpPr/>
          <p:nvPr/>
        </p:nvSpPr>
        <p:spPr>
          <a:xfrm>
            <a:off x="714620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103;p15">
            <a:extLst>
              <a:ext uri="{FF2B5EF4-FFF2-40B4-BE49-F238E27FC236}">
                <a16:creationId xmlns:a16="http://schemas.microsoft.com/office/drawing/2014/main" id="{2140E778-824F-3CEF-6F92-CDD1B6ACE08B}"/>
              </a:ext>
            </a:extLst>
          </p:cNvPr>
          <p:cNvSpPr/>
          <p:nvPr/>
        </p:nvSpPr>
        <p:spPr>
          <a:xfrm>
            <a:off x="7568208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35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104;p15">
            <a:extLst>
              <a:ext uri="{FF2B5EF4-FFF2-40B4-BE49-F238E27FC236}">
                <a16:creationId xmlns:a16="http://schemas.microsoft.com/office/drawing/2014/main" id="{8DA0B526-763B-92A2-58E7-68E29FE8E168}"/>
              </a:ext>
            </a:extLst>
          </p:cNvPr>
          <p:cNvSpPr/>
          <p:nvPr/>
        </p:nvSpPr>
        <p:spPr>
          <a:xfrm>
            <a:off x="7990066" y="3802412"/>
            <a:ext cx="427136" cy="387718"/>
          </a:xfrm>
          <a:custGeom>
            <a:avLst/>
            <a:gdLst/>
            <a:ahLst/>
            <a:cxnLst/>
            <a:rect l="l" t="t" r="r" b="b"/>
            <a:pathLst>
              <a:path w="2904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9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105;p15">
            <a:extLst>
              <a:ext uri="{FF2B5EF4-FFF2-40B4-BE49-F238E27FC236}">
                <a16:creationId xmlns:a16="http://schemas.microsoft.com/office/drawing/2014/main" id="{1ABD8024-2EB0-4933-49D1-793FF3DF846D}"/>
              </a:ext>
            </a:extLst>
          </p:cNvPr>
          <p:cNvSpPr/>
          <p:nvPr/>
        </p:nvSpPr>
        <p:spPr>
          <a:xfrm>
            <a:off x="8417072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02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06;p15">
            <a:extLst>
              <a:ext uri="{FF2B5EF4-FFF2-40B4-BE49-F238E27FC236}">
                <a16:creationId xmlns:a16="http://schemas.microsoft.com/office/drawing/2014/main" id="{02B01305-4709-AF71-2D75-5961E9D440CA}"/>
              </a:ext>
            </a:extLst>
          </p:cNvPr>
          <p:cNvSpPr/>
          <p:nvPr/>
        </p:nvSpPr>
        <p:spPr>
          <a:xfrm>
            <a:off x="8838933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0;p20">
            <a:extLst>
              <a:ext uri="{FF2B5EF4-FFF2-40B4-BE49-F238E27FC236}">
                <a16:creationId xmlns:a16="http://schemas.microsoft.com/office/drawing/2014/main" id="{F277ECEA-56E7-B306-F529-3236AAB4E79E}"/>
              </a:ext>
            </a:extLst>
          </p:cNvPr>
          <p:cNvSpPr/>
          <p:nvPr/>
        </p:nvSpPr>
        <p:spPr>
          <a:xfrm>
            <a:off x="3570347" y="641350"/>
            <a:ext cx="5057718" cy="2072577"/>
          </a:xfrm>
          <a:prstGeom prst="roundRect">
            <a:avLst>
              <a:gd name="adj" fmla="val 10059"/>
            </a:avLst>
          </a:prstGeom>
          <a:solidFill>
            <a:schemeClr val="lt1"/>
          </a:solidFill>
          <a:ln w="7620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054;p33">
            <a:extLst>
              <a:ext uri="{FF2B5EF4-FFF2-40B4-BE49-F238E27FC236}">
                <a16:creationId xmlns:a16="http://schemas.microsoft.com/office/drawing/2014/main" id="{7490207A-6C55-BC6B-F4E3-33832884A165}"/>
              </a:ext>
            </a:extLst>
          </p:cNvPr>
          <p:cNvSpPr txBox="1">
            <a:spLocks/>
          </p:cNvSpPr>
          <p:nvPr/>
        </p:nvSpPr>
        <p:spPr>
          <a:xfrm>
            <a:off x="3620863" y="693420"/>
            <a:ext cx="4951637" cy="19625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sz="7200" dirty="0">
                <a:solidFill>
                  <a:srgbClr val="8181FF"/>
                </a:solidFill>
                <a:latin typeface="Bahnschrift SemiBold" panose="020B0502040204020203" pitchFamily="34" charset="0"/>
              </a:rPr>
              <a:t>MERCI !</a:t>
            </a:r>
            <a:endParaRPr lang="en" sz="9600" dirty="0">
              <a:solidFill>
                <a:srgbClr val="8181FF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518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 : coins arrondis 49">
            <a:extLst>
              <a:ext uri="{FF2B5EF4-FFF2-40B4-BE49-F238E27FC236}">
                <a16:creationId xmlns:a16="http://schemas.microsoft.com/office/drawing/2014/main" id="{63BB74A7-8668-D7FE-76DA-AFF7DFC88F55}"/>
              </a:ext>
            </a:extLst>
          </p:cNvPr>
          <p:cNvSpPr/>
          <p:nvPr/>
        </p:nvSpPr>
        <p:spPr>
          <a:xfrm>
            <a:off x="6491220" y="581046"/>
            <a:ext cx="5118269" cy="5909134"/>
          </a:xfrm>
          <a:prstGeom prst="roundRect">
            <a:avLst/>
          </a:prstGeom>
          <a:solidFill>
            <a:schemeClr val="bg1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3471ADEE-AEB4-486C-F406-C6FFA5C8D573}"/>
              </a:ext>
            </a:extLst>
          </p:cNvPr>
          <p:cNvSpPr/>
          <p:nvPr/>
        </p:nvSpPr>
        <p:spPr>
          <a:xfrm>
            <a:off x="835907" y="582658"/>
            <a:ext cx="5118269" cy="5909134"/>
          </a:xfrm>
          <a:prstGeom prst="roundRect">
            <a:avLst/>
          </a:prstGeom>
          <a:solidFill>
            <a:schemeClr val="bg1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A68E02-69FA-B298-9E17-09FDB53E1DFE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1977A1-5106-C7ED-C2CB-679EEC75B480}"/>
              </a:ext>
            </a:extLst>
          </p:cNvPr>
          <p:cNvSpPr/>
          <p:nvPr/>
        </p:nvSpPr>
        <p:spPr>
          <a:xfrm>
            <a:off x="-2380" y="0"/>
            <a:ext cx="241640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F9BDFC7-883A-49D0-E08D-C7FCA02FCBBE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592110B-6309-65CC-A8AA-3AD9EACD6E90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4E75C76-AF44-F9AC-1B77-F02E97CEFBE9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84233B1-A82E-04CB-019F-3C04C993CD73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A0AA1B4-8F43-B651-403A-7C76AA0AFF9B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9" name="Google Shape;881;p31">
            <a:extLst>
              <a:ext uri="{FF2B5EF4-FFF2-40B4-BE49-F238E27FC236}">
                <a16:creationId xmlns:a16="http://schemas.microsoft.com/office/drawing/2014/main" id="{84CEB40A-E17C-11D9-44D0-E7B3CC71F1B0}"/>
              </a:ext>
            </a:extLst>
          </p:cNvPr>
          <p:cNvSpPr/>
          <p:nvPr/>
        </p:nvSpPr>
        <p:spPr>
          <a:xfrm>
            <a:off x="2421034" y="910150"/>
            <a:ext cx="1779003" cy="2052649"/>
          </a:xfrm>
          <a:custGeom>
            <a:avLst/>
            <a:gdLst/>
            <a:ahLst/>
            <a:cxnLst/>
            <a:rect l="l" t="t" r="r" b="b"/>
            <a:pathLst>
              <a:path w="26080" h="30093" extrusionOk="0">
                <a:moveTo>
                  <a:pt x="13040" y="1"/>
                </a:moveTo>
                <a:lnTo>
                  <a:pt x="0" y="7539"/>
                </a:lnTo>
                <a:lnTo>
                  <a:pt x="0" y="22584"/>
                </a:lnTo>
                <a:lnTo>
                  <a:pt x="13040" y="30092"/>
                </a:lnTo>
                <a:lnTo>
                  <a:pt x="26080" y="22584"/>
                </a:lnTo>
                <a:lnTo>
                  <a:pt x="26080" y="7539"/>
                </a:lnTo>
                <a:lnTo>
                  <a:pt x="13040" y="1"/>
                </a:lnTo>
                <a:close/>
              </a:path>
            </a:pathLst>
          </a:custGeom>
          <a:solidFill>
            <a:srgbClr val="8DD3C7"/>
          </a:solidFill>
          <a:ln w="9525">
            <a:solidFill>
              <a:srgbClr val="44546A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800" dirty="0">
                <a:solidFill>
                  <a:srgbClr val="44546A"/>
                </a:solidFill>
                <a:latin typeface="Bahnschrift" panose="020B0502040204020203" pitchFamily="34" charset="0"/>
              </a:rPr>
              <a:t>Segmentation</a:t>
            </a:r>
          </a:p>
          <a:p>
            <a:pPr algn="ctr"/>
            <a:r>
              <a:rPr lang="fr-FR" sz="1800" dirty="0">
                <a:solidFill>
                  <a:srgbClr val="44546A"/>
                </a:solidFill>
                <a:latin typeface="Bahnschrift" panose="020B0502040204020203" pitchFamily="34" charset="0"/>
              </a:rPr>
              <a:t>clients</a:t>
            </a:r>
          </a:p>
        </p:txBody>
      </p:sp>
      <p:sp>
        <p:nvSpPr>
          <p:cNvPr id="21" name="Google Shape;881;p31">
            <a:extLst>
              <a:ext uri="{FF2B5EF4-FFF2-40B4-BE49-F238E27FC236}">
                <a16:creationId xmlns:a16="http://schemas.microsoft.com/office/drawing/2014/main" id="{77341CF3-F707-30FB-FB4A-05963D0B582E}"/>
              </a:ext>
            </a:extLst>
          </p:cNvPr>
          <p:cNvSpPr/>
          <p:nvPr/>
        </p:nvSpPr>
        <p:spPr>
          <a:xfrm>
            <a:off x="3384526" y="2629250"/>
            <a:ext cx="1779003" cy="2052649"/>
          </a:xfrm>
          <a:custGeom>
            <a:avLst/>
            <a:gdLst/>
            <a:ahLst/>
            <a:cxnLst/>
            <a:rect l="l" t="t" r="r" b="b"/>
            <a:pathLst>
              <a:path w="26080" h="30093" extrusionOk="0">
                <a:moveTo>
                  <a:pt x="13040" y="1"/>
                </a:moveTo>
                <a:lnTo>
                  <a:pt x="0" y="7539"/>
                </a:lnTo>
                <a:lnTo>
                  <a:pt x="0" y="22584"/>
                </a:lnTo>
                <a:lnTo>
                  <a:pt x="13040" y="30092"/>
                </a:lnTo>
                <a:lnTo>
                  <a:pt x="26080" y="22584"/>
                </a:lnTo>
                <a:lnTo>
                  <a:pt x="26080" y="7539"/>
                </a:lnTo>
                <a:lnTo>
                  <a:pt x="13040" y="1"/>
                </a:lnTo>
                <a:close/>
              </a:path>
            </a:pathLst>
          </a:custGeom>
          <a:solidFill>
            <a:srgbClr val="FB8072"/>
          </a:solidFill>
          <a:ln w="9525">
            <a:solidFill>
              <a:srgbClr val="44546A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800" dirty="0">
                <a:solidFill>
                  <a:srgbClr val="44546A"/>
                </a:solidFill>
                <a:latin typeface="Bahnschrift" panose="020B0502040204020203" pitchFamily="34" charset="0"/>
              </a:rPr>
              <a:t>Fournir une description actionnable</a:t>
            </a:r>
          </a:p>
        </p:txBody>
      </p:sp>
      <p:sp>
        <p:nvSpPr>
          <p:cNvPr id="22" name="Google Shape;881;p31">
            <a:extLst>
              <a:ext uri="{FF2B5EF4-FFF2-40B4-BE49-F238E27FC236}">
                <a16:creationId xmlns:a16="http://schemas.microsoft.com/office/drawing/2014/main" id="{23D3E3BF-471C-0641-9680-F7BBE0BACD34}"/>
              </a:ext>
            </a:extLst>
          </p:cNvPr>
          <p:cNvSpPr/>
          <p:nvPr/>
        </p:nvSpPr>
        <p:spPr>
          <a:xfrm>
            <a:off x="1434683" y="2622900"/>
            <a:ext cx="1779003" cy="2052649"/>
          </a:xfrm>
          <a:custGeom>
            <a:avLst/>
            <a:gdLst/>
            <a:ahLst/>
            <a:cxnLst/>
            <a:rect l="l" t="t" r="r" b="b"/>
            <a:pathLst>
              <a:path w="26080" h="30093" extrusionOk="0">
                <a:moveTo>
                  <a:pt x="13040" y="1"/>
                </a:moveTo>
                <a:lnTo>
                  <a:pt x="0" y="7539"/>
                </a:lnTo>
                <a:lnTo>
                  <a:pt x="0" y="22584"/>
                </a:lnTo>
                <a:lnTo>
                  <a:pt x="13040" y="30092"/>
                </a:lnTo>
                <a:lnTo>
                  <a:pt x="26080" y="22584"/>
                </a:lnTo>
                <a:lnTo>
                  <a:pt x="26080" y="7539"/>
                </a:lnTo>
                <a:lnTo>
                  <a:pt x="13040" y="1"/>
                </a:lnTo>
                <a:close/>
              </a:path>
            </a:pathLst>
          </a:custGeom>
          <a:solidFill>
            <a:srgbClr val="BEBADA"/>
          </a:solidFill>
          <a:ln w="9525">
            <a:solidFill>
              <a:srgbClr val="44546A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dirty="0">
                <a:solidFill>
                  <a:srgbClr val="44546A"/>
                </a:solidFill>
                <a:latin typeface="Bahnschrift" panose="020B0502040204020203" pitchFamily="34" charset="0"/>
              </a:rPr>
              <a:t>Comprendre les types d’utilisateurs</a:t>
            </a:r>
          </a:p>
        </p:txBody>
      </p:sp>
      <p:sp>
        <p:nvSpPr>
          <p:cNvPr id="24" name="Google Shape;881;p31">
            <a:extLst>
              <a:ext uri="{FF2B5EF4-FFF2-40B4-BE49-F238E27FC236}">
                <a16:creationId xmlns:a16="http://schemas.microsoft.com/office/drawing/2014/main" id="{6AE38FAC-2080-C364-1BFA-22A4DCB44FDB}"/>
              </a:ext>
            </a:extLst>
          </p:cNvPr>
          <p:cNvSpPr/>
          <p:nvPr/>
        </p:nvSpPr>
        <p:spPr>
          <a:xfrm>
            <a:off x="2421033" y="4322950"/>
            <a:ext cx="1779003" cy="2052649"/>
          </a:xfrm>
          <a:custGeom>
            <a:avLst/>
            <a:gdLst/>
            <a:ahLst/>
            <a:cxnLst/>
            <a:rect l="l" t="t" r="r" b="b"/>
            <a:pathLst>
              <a:path w="26080" h="30093" extrusionOk="0">
                <a:moveTo>
                  <a:pt x="13040" y="1"/>
                </a:moveTo>
                <a:lnTo>
                  <a:pt x="0" y="7539"/>
                </a:lnTo>
                <a:lnTo>
                  <a:pt x="0" y="22584"/>
                </a:lnTo>
                <a:lnTo>
                  <a:pt x="13040" y="30092"/>
                </a:lnTo>
                <a:lnTo>
                  <a:pt x="26080" y="22584"/>
                </a:lnTo>
                <a:lnTo>
                  <a:pt x="26080" y="7539"/>
                </a:lnTo>
                <a:lnTo>
                  <a:pt x="13040" y="1"/>
                </a:lnTo>
                <a:close/>
              </a:path>
            </a:pathLst>
          </a:custGeom>
          <a:solidFill>
            <a:srgbClr val="FDB462"/>
          </a:solidFill>
          <a:ln w="9525">
            <a:solidFill>
              <a:srgbClr val="44546A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800" dirty="0">
                <a:solidFill>
                  <a:srgbClr val="44546A"/>
                </a:solidFill>
                <a:latin typeface="Bahnschrift" panose="020B0502040204020203" pitchFamily="34" charset="0"/>
              </a:rPr>
              <a:t>Proposition de contrat de maintenance</a:t>
            </a:r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345B4BD9-192C-A574-EB46-9A24952E2F3D}"/>
              </a:ext>
            </a:extLst>
          </p:cNvPr>
          <p:cNvSpPr/>
          <p:nvPr/>
        </p:nvSpPr>
        <p:spPr>
          <a:xfrm>
            <a:off x="2285952" y="339746"/>
            <a:ext cx="225425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OBJECTIFS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22495A54-9A3A-2A8A-6D18-38EBA5BB2E00}"/>
              </a:ext>
            </a:extLst>
          </p:cNvPr>
          <p:cNvSpPr/>
          <p:nvPr/>
        </p:nvSpPr>
        <p:spPr>
          <a:xfrm>
            <a:off x="7987967" y="339746"/>
            <a:ext cx="2254250" cy="482600"/>
          </a:xfrm>
          <a:prstGeom prst="roundRect">
            <a:avLst/>
          </a:prstGeom>
          <a:solidFill>
            <a:schemeClr val="bg1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MOYENS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960E40B6-047B-5241-6F07-726CD73F11BD}"/>
              </a:ext>
            </a:extLst>
          </p:cNvPr>
          <p:cNvGrpSpPr/>
          <p:nvPr/>
        </p:nvGrpSpPr>
        <p:grpSpPr>
          <a:xfrm>
            <a:off x="8025681" y="1333280"/>
            <a:ext cx="2032803" cy="2032803"/>
            <a:chOff x="7905030" y="1075660"/>
            <a:chExt cx="2032803" cy="2032803"/>
          </a:xfrm>
        </p:grpSpPr>
        <p:sp>
          <p:nvSpPr>
            <p:cNvPr id="36" name="Losange 35">
              <a:extLst>
                <a:ext uri="{FF2B5EF4-FFF2-40B4-BE49-F238E27FC236}">
                  <a16:creationId xmlns:a16="http://schemas.microsoft.com/office/drawing/2014/main" id="{A950809D-95DC-45ED-E83E-1BE8BB47B97A}"/>
                </a:ext>
              </a:extLst>
            </p:cNvPr>
            <p:cNvSpPr/>
            <p:nvPr/>
          </p:nvSpPr>
          <p:spPr>
            <a:xfrm>
              <a:off x="7905030" y="1075660"/>
              <a:ext cx="2032803" cy="2032803"/>
            </a:xfrm>
            <a:prstGeom prst="diamond">
              <a:avLst/>
            </a:prstGeom>
            <a:solidFill>
              <a:srgbClr val="8DD3C7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06418E1E-35C1-8C54-0ED1-6A7CDA87264C}"/>
                </a:ext>
              </a:extLst>
            </p:cNvPr>
            <p:cNvSpPr txBox="1"/>
            <p:nvPr/>
          </p:nvSpPr>
          <p:spPr>
            <a:xfrm>
              <a:off x="8155504" y="1774105"/>
              <a:ext cx="15318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Préparation des données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90813C45-E588-A765-7B8F-92DF146633F8}"/>
              </a:ext>
            </a:extLst>
          </p:cNvPr>
          <p:cNvGrpSpPr/>
          <p:nvPr/>
        </p:nvGrpSpPr>
        <p:grpSpPr>
          <a:xfrm>
            <a:off x="6843764" y="2512861"/>
            <a:ext cx="2032803" cy="2032803"/>
            <a:chOff x="6763391" y="2602479"/>
            <a:chExt cx="2032803" cy="2032803"/>
          </a:xfrm>
        </p:grpSpPr>
        <p:sp>
          <p:nvSpPr>
            <p:cNvPr id="38" name="Losange 37">
              <a:extLst>
                <a:ext uri="{FF2B5EF4-FFF2-40B4-BE49-F238E27FC236}">
                  <a16:creationId xmlns:a16="http://schemas.microsoft.com/office/drawing/2014/main" id="{62C4B022-E691-CEBE-E939-C0E56EF76C07}"/>
                </a:ext>
              </a:extLst>
            </p:cNvPr>
            <p:cNvSpPr/>
            <p:nvPr/>
          </p:nvSpPr>
          <p:spPr>
            <a:xfrm>
              <a:off x="6763391" y="2602479"/>
              <a:ext cx="2032803" cy="2032803"/>
            </a:xfrm>
            <a:prstGeom prst="diamond">
              <a:avLst/>
            </a:prstGeom>
            <a:solidFill>
              <a:srgbClr val="BEBADA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3219EB32-0CA9-0C5E-46D5-DE0333B1584D}"/>
                </a:ext>
              </a:extLst>
            </p:cNvPr>
            <p:cNvSpPr txBox="1"/>
            <p:nvPr/>
          </p:nvSpPr>
          <p:spPr>
            <a:xfrm>
              <a:off x="7013865" y="3300924"/>
              <a:ext cx="15318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Exploration des données</a:t>
              </a: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B927DCD1-FD6A-0FE9-328D-80B62AAA3A38}"/>
              </a:ext>
            </a:extLst>
          </p:cNvPr>
          <p:cNvGrpSpPr/>
          <p:nvPr/>
        </p:nvGrpSpPr>
        <p:grpSpPr>
          <a:xfrm>
            <a:off x="8033952" y="3698051"/>
            <a:ext cx="2032803" cy="2032803"/>
            <a:chOff x="7905030" y="3718292"/>
            <a:chExt cx="2032803" cy="2032803"/>
          </a:xfrm>
        </p:grpSpPr>
        <p:sp>
          <p:nvSpPr>
            <p:cNvPr id="40" name="Losange 39">
              <a:extLst>
                <a:ext uri="{FF2B5EF4-FFF2-40B4-BE49-F238E27FC236}">
                  <a16:creationId xmlns:a16="http://schemas.microsoft.com/office/drawing/2014/main" id="{08784628-7234-7A57-3778-9BC3F0D59001}"/>
                </a:ext>
              </a:extLst>
            </p:cNvPr>
            <p:cNvSpPr/>
            <p:nvPr/>
          </p:nvSpPr>
          <p:spPr>
            <a:xfrm>
              <a:off x="7905030" y="3718292"/>
              <a:ext cx="2032803" cy="2032803"/>
            </a:xfrm>
            <a:prstGeom prst="diamond">
              <a:avLst/>
            </a:prstGeom>
            <a:solidFill>
              <a:srgbClr val="FB8072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  <p:sp>
          <p:nvSpPr>
            <p:cNvPr id="41" name="ZoneTexte 40">
              <a:extLst>
                <a:ext uri="{FF2B5EF4-FFF2-40B4-BE49-F238E27FC236}">
                  <a16:creationId xmlns:a16="http://schemas.microsoft.com/office/drawing/2014/main" id="{29820637-1333-FC37-5E69-FD7263327AD6}"/>
                </a:ext>
              </a:extLst>
            </p:cNvPr>
            <p:cNvSpPr txBox="1"/>
            <p:nvPr/>
          </p:nvSpPr>
          <p:spPr>
            <a:xfrm>
              <a:off x="8155810" y="4415045"/>
              <a:ext cx="15318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Modèles de clustering</a:t>
              </a:r>
            </a:p>
          </p:txBody>
        </p:sp>
      </p:grpSp>
      <p:grpSp>
        <p:nvGrpSpPr>
          <p:cNvPr id="54" name="Groupe 53">
            <a:extLst>
              <a:ext uri="{FF2B5EF4-FFF2-40B4-BE49-F238E27FC236}">
                <a16:creationId xmlns:a16="http://schemas.microsoft.com/office/drawing/2014/main" id="{2643DAF2-1F5D-5451-7437-EED994FBF3BC}"/>
              </a:ext>
            </a:extLst>
          </p:cNvPr>
          <p:cNvGrpSpPr/>
          <p:nvPr/>
        </p:nvGrpSpPr>
        <p:grpSpPr>
          <a:xfrm>
            <a:off x="9207598" y="2515666"/>
            <a:ext cx="2032803" cy="2032803"/>
            <a:chOff x="9047554" y="2604491"/>
            <a:chExt cx="2032803" cy="2032803"/>
          </a:xfrm>
        </p:grpSpPr>
        <p:sp>
          <p:nvSpPr>
            <p:cNvPr id="42" name="Losange 41">
              <a:extLst>
                <a:ext uri="{FF2B5EF4-FFF2-40B4-BE49-F238E27FC236}">
                  <a16:creationId xmlns:a16="http://schemas.microsoft.com/office/drawing/2014/main" id="{BA795C87-3541-B21E-4E1C-40FAD80C87EA}"/>
                </a:ext>
              </a:extLst>
            </p:cNvPr>
            <p:cNvSpPr/>
            <p:nvPr/>
          </p:nvSpPr>
          <p:spPr>
            <a:xfrm>
              <a:off x="9047554" y="2604491"/>
              <a:ext cx="2032803" cy="2032803"/>
            </a:xfrm>
            <a:prstGeom prst="diamond">
              <a:avLst/>
            </a:prstGeom>
            <a:solidFill>
              <a:srgbClr val="FDB462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718E45AA-E525-A70C-1EFF-A017210D6C83}"/>
                </a:ext>
              </a:extLst>
            </p:cNvPr>
            <p:cNvSpPr txBox="1"/>
            <p:nvPr/>
          </p:nvSpPr>
          <p:spPr>
            <a:xfrm>
              <a:off x="9181305" y="3296337"/>
              <a:ext cx="17653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Stabilité dans le temps</a:t>
              </a:r>
            </a:p>
          </p:txBody>
        </p:sp>
      </p:grpSp>
      <p:sp>
        <p:nvSpPr>
          <p:cNvPr id="60" name="Flèche : droite 59">
            <a:extLst>
              <a:ext uri="{FF2B5EF4-FFF2-40B4-BE49-F238E27FC236}">
                <a16:creationId xmlns:a16="http://schemas.microsoft.com/office/drawing/2014/main" id="{38BAE702-8AD7-D018-B3D4-F1775C80AA9C}"/>
              </a:ext>
            </a:extLst>
          </p:cNvPr>
          <p:cNvSpPr/>
          <p:nvPr/>
        </p:nvSpPr>
        <p:spPr>
          <a:xfrm>
            <a:off x="3038987" y="3436672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>
            <a:outerShdw blurRad="38100" dist="12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Flèche : droite 60">
            <a:extLst>
              <a:ext uri="{FF2B5EF4-FFF2-40B4-BE49-F238E27FC236}">
                <a16:creationId xmlns:a16="http://schemas.microsoft.com/office/drawing/2014/main" id="{2C69BDC2-059C-0F9C-546F-04AD2A1AA9B1}"/>
              </a:ext>
            </a:extLst>
          </p:cNvPr>
          <p:cNvSpPr/>
          <p:nvPr/>
        </p:nvSpPr>
        <p:spPr>
          <a:xfrm rot="7177708">
            <a:off x="2446641" y="2596570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>
            <a:outerShdw blurRad="38100" dist="12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Flèche : droite 61">
            <a:extLst>
              <a:ext uri="{FF2B5EF4-FFF2-40B4-BE49-F238E27FC236}">
                <a16:creationId xmlns:a16="http://schemas.microsoft.com/office/drawing/2014/main" id="{5EADFA4B-1C7B-EEF3-0DDB-AD64BBF0F6C9}"/>
              </a:ext>
            </a:extLst>
          </p:cNvPr>
          <p:cNvSpPr/>
          <p:nvPr/>
        </p:nvSpPr>
        <p:spPr>
          <a:xfrm rot="7177708">
            <a:off x="3390645" y="4283123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>
            <a:outerShdw blurRad="38100" dist="12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Flèche : droite 62">
            <a:extLst>
              <a:ext uri="{FF2B5EF4-FFF2-40B4-BE49-F238E27FC236}">
                <a16:creationId xmlns:a16="http://schemas.microsoft.com/office/drawing/2014/main" id="{AE982471-54B7-98BF-71C0-971825F7503A}"/>
              </a:ext>
            </a:extLst>
          </p:cNvPr>
          <p:cNvSpPr/>
          <p:nvPr/>
        </p:nvSpPr>
        <p:spPr>
          <a:xfrm rot="8114486">
            <a:off x="8082746" y="2774876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>
            <a:outerShdw blurRad="38100" dist="12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Flèche : droite 63">
            <a:extLst>
              <a:ext uri="{FF2B5EF4-FFF2-40B4-BE49-F238E27FC236}">
                <a16:creationId xmlns:a16="http://schemas.microsoft.com/office/drawing/2014/main" id="{B10AFD0E-45F8-4326-372A-4F8B5BF4D5A9}"/>
              </a:ext>
            </a:extLst>
          </p:cNvPr>
          <p:cNvSpPr/>
          <p:nvPr/>
        </p:nvSpPr>
        <p:spPr>
          <a:xfrm rot="2702413">
            <a:off x="8223201" y="3921328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>
            <a:outerShdw blurRad="38100" dist="12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Flèche : droite 64">
            <a:extLst>
              <a:ext uri="{FF2B5EF4-FFF2-40B4-BE49-F238E27FC236}">
                <a16:creationId xmlns:a16="http://schemas.microsoft.com/office/drawing/2014/main" id="{ACD27C44-0D1C-E832-9D9C-37C8EDAD231D}"/>
              </a:ext>
            </a:extLst>
          </p:cNvPr>
          <p:cNvSpPr/>
          <p:nvPr/>
        </p:nvSpPr>
        <p:spPr>
          <a:xfrm rot="18836296">
            <a:off x="9352096" y="3779311"/>
            <a:ext cx="634070" cy="491554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>
            <a:outerShdw blurRad="38100" dist="12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3439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26" grpId="0" animBg="1"/>
      <p:bldP spid="19" grpId="0" animBg="1"/>
      <p:bldP spid="21" grpId="0" animBg="1"/>
      <p:bldP spid="22" grpId="0" animBg="1"/>
      <p:bldP spid="24" grpId="0" animBg="1"/>
      <p:bldP spid="27" grpId="0" animBg="1"/>
      <p:bldP spid="34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E3886E-8EFC-206D-975F-CB13341097F9}"/>
              </a:ext>
            </a:extLst>
          </p:cNvPr>
          <p:cNvSpPr/>
          <p:nvPr/>
        </p:nvSpPr>
        <p:spPr>
          <a:xfrm>
            <a:off x="-3001" y="3429000"/>
            <a:ext cx="12192000" cy="3428999"/>
          </a:xfrm>
          <a:prstGeom prst="rect">
            <a:avLst/>
          </a:prstGeom>
          <a:gradFill flip="none" rotWithShape="1">
            <a:gsLst>
              <a:gs pos="29000">
                <a:srgbClr val="908FF2"/>
              </a:gs>
              <a:gs pos="0">
                <a:srgbClr val="9F9DEA"/>
              </a:gs>
              <a:gs pos="100000">
                <a:srgbClr val="8181FF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Ellipse 49">
            <a:extLst>
              <a:ext uri="{FF2B5EF4-FFF2-40B4-BE49-F238E27FC236}">
                <a16:creationId xmlns:a16="http://schemas.microsoft.com/office/drawing/2014/main" id="{FBEDE568-9CF3-1DDD-9F54-0227199DA976}"/>
              </a:ext>
            </a:extLst>
          </p:cNvPr>
          <p:cNvSpPr/>
          <p:nvPr/>
        </p:nvSpPr>
        <p:spPr>
          <a:xfrm>
            <a:off x="2181224" y="5287447"/>
            <a:ext cx="7823551" cy="1049952"/>
          </a:xfrm>
          <a:prstGeom prst="ellipse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Google Shape;64;p15">
            <a:extLst>
              <a:ext uri="{FF2B5EF4-FFF2-40B4-BE49-F238E27FC236}">
                <a16:creationId xmlns:a16="http://schemas.microsoft.com/office/drawing/2014/main" id="{F87163E4-9A7B-09E1-7F58-460DBD31A501}"/>
              </a:ext>
            </a:extLst>
          </p:cNvPr>
          <p:cNvSpPr/>
          <p:nvPr/>
        </p:nvSpPr>
        <p:spPr>
          <a:xfrm>
            <a:off x="3417283" y="2413725"/>
            <a:ext cx="5338165" cy="3537693"/>
          </a:xfrm>
          <a:custGeom>
            <a:avLst/>
            <a:gdLst/>
            <a:ahLst/>
            <a:cxnLst/>
            <a:rect l="l" t="t" r="r" b="b"/>
            <a:pathLst>
              <a:path w="36293" h="24052" extrusionOk="0">
                <a:moveTo>
                  <a:pt x="0" y="1"/>
                </a:moveTo>
                <a:lnTo>
                  <a:pt x="0" y="24052"/>
                </a:lnTo>
                <a:lnTo>
                  <a:pt x="36293" y="24052"/>
                </a:lnTo>
                <a:lnTo>
                  <a:pt x="3629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5;p15">
            <a:extLst>
              <a:ext uri="{FF2B5EF4-FFF2-40B4-BE49-F238E27FC236}">
                <a16:creationId xmlns:a16="http://schemas.microsoft.com/office/drawing/2014/main" id="{163C3D74-28A0-B036-0785-8BEFC9C06A81}"/>
              </a:ext>
            </a:extLst>
          </p:cNvPr>
          <p:cNvSpPr/>
          <p:nvPr/>
        </p:nvSpPr>
        <p:spPr>
          <a:xfrm>
            <a:off x="3853852" y="3409825"/>
            <a:ext cx="2782117" cy="2149062"/>
          </a:xfrm>
          <a:custGeom>
            <a:avLst/>
            <a:gdLst/>
            <a:ahLst/>
            <a:cxnLst/>
            <a:rect l="l" t="t" r="r" b="b"/>
            <a:pathLst>
              <a:path w="18915" h="14611" extrusionOk="0">
                <a:moveTo>
                  <a:pt x="1" y="0"/>
                </a:moveTo>
                <a:lnTo>
                  <a:pt x="1" y="14611"/>
                </a:lnTo>
                <a:lnTo>
                  <a:pt x="18914" y="14611"/>
                </a:lnTo>
                <a:lnTo>
                  <a:pt x="1891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6;p15">
            <a:extLst>
              <a:ext uri="{FF2B5EF4-FFF2-40B4-BE49-F238E27FC236}">
                <a16:creationId xmlns:a16="http://schemas.microsoft.com/office/drawing/2014/main" id="{4FDEA366-2252-AE40-34BE-660A3469429D}"/>
              </a:ext>
            </a:extLst>
          </p:cNvPr>
          <p:cNvSpPr/>
          <p:nvPr/>
        </p:nvSpPr>
        <p:spPr>
          <a:xfrm>
            <a:off x="3976526" y="3532499"/>
            <a:ext cx="2536780" cy="1903725"/>
          </a:xfrm>
          <a:custGeom>
            <a:avLst/>
            <a:gdLst/>
            <a:ahLst/>
            <a:cxnLst/>
            <a:rect l="l" t="t" r="r" b="b"/>
            <a:pathLst>
              <a:path w="17247" h="12943" extrusionOk="0">
                <a:moveTo>
                  <a:pt x="1" y="0"/>
                </a:moveTo>
                <a:lnTo>
                  <a:pt x="1" y="12943"/>
                </a:lnTo>
                <a:lnTo>
                  <a:pt x="17246" y="12943"/>
                </a:lnTo>
                <a:lnTo>
                  <a:pt x="172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7;p15">
            <a:extLst>
              <a:ext uri="{FF2B5EF4-FFF2-40B4-BE49-F238E27FC236}">
                <a16:creationId xmlns:a16="http://schemas.microsoft.com/office/drawing/2014/main" id="{404707D1-DDDA-6AC5-7AFD-5338EFE999FD}"/>
              </a:ext>
            </a:extLst>
          </p:cNvPr>
          <p:cNvSpPr/>
          <p:nvPr/>
        </p:nvSpPr>
        <p:spPr>
          <a:xfrm>
            <a:off x="4099200" y="3660026"/>
            <a:ext cx="2291440" cy="1653680"/>
          </a:xfrm>
          <a:custGeom>
            <a:avLst/>
            <a:gdLst/>
            <a:ahLst/>
            <a:cxnLst/>
            <a:rect l="l" t="t" r="r" b="b"/>
            <a:pathLst>
              <a:path w="15579" h="11243" extrusionOk="0">
                <a:moveTo>
                  <a:pt x="1" y="1"/>
                </a:moveTo>
                <a:lnTo>
                  <a:pt x="1" y="11242"/>
                </a:lnTo>
                <a:lnTo>
                  <a:pt x="15579" y="11242"/>
                </a:lnTo>
                <a:lnTo>
                  <a:pt x="15579" y="1"/>
                </a:lnTo>
                <a:close/>
              </a:path>
            </a:pathLst>
          </a:custGeom>
          <a:solidFill>
            <a:srgbClr val="80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8;p15">
            <a:extLst>
              <a:ext uri="{FF2B5EF4-FFF2-40B4-BE49-F238E27FC236}">
                <a16:creationId xmlns:a16="http://schemas.microsoft.com/office/drawing/2014/main" id="{1BD8EE87-B01D-7083-B32C-DC36FEF79E16}"/>
              </a:ext>
            </a:extLst>
          </p:cNvPr>
          <p:cNvSpPr/>
          <p:nvPr/>
        </p:nvSpPr>
        <p:spPr>
          <a:xfrm>
            <a:off x="4025654" y="4484323"/>
            <a:ext cx="2438525" cy="148"/>
          </a:xfrm>
          <a:custGeom>
            <a:avLst/>
            <a:gdLst/>
            <a:ahLst/>
            <a:cxnLst/>
            <a:rect l="l" t="t" r="r" b="b"/>
            <a:pathLst>
              <a:path w="16579" h="1" fill="none" extrusionOk="0">
                <a:moveTo>
                  <a:pt x="16579" y="1"/>
                </a:moveTo>
                <a:lnTo>
                  <a:pt x="0" y="1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;p15">
            <a:extLst>
              <a:ext uri="{FF2B5EF4-FFF2-40B4-BE49-F238E27FC236}">
                <a16:creationId xmlns:a16="http://schemas.microsoft.com/office/drawing/2014/main" id="{3023D3B7-0725-E5F7-9B02-210DE7633D6C}"/>
              </a:ext>
            </a:extLst>
          </p:cNvPr>
          <p:cNvSpPr/>
          <p:nvPr/>
        </p:nvSpPr>
        <p:spPr>
          <a:xfrm>
            <a:off x="4609459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70;p15">
            <a:extLst>
              <a:ext uri="{FF2B5EF4-FFF2-40B4-BE49-F238E27FC236}">
                <a16:creationId xmlns:a16="http://schemas.microsoft.com/office/drawing/2014/main" id="{F4E3254F-01D1-CCDE-CA05-058FD909B469}"/>
              </a:ext>
            </a:extLst>
          </p:cNvPr>
          <p:cNvSpPr/>
          <p:nvPr/>
        </p:nvSpPr>
        <p:spPr>
          <a:xfrm>
            <a:off x="5880332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0" y="13210"/>
                </a:moveTo>
                <a:lnTo>
                  <a:pt x="0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71;p15">
            <a:extLst>
              <a:ext uri="{FF2B5EF4-FFF2-40B4-BE49-F238E27FC236}">
                <a16:creationId xmlns:a16="http://schemas.microsoft.com/office/drawing/2014/main" id="{444BA69D-17FC-B900-DADE-68103453002F}"/>
              </a:ext>
            </a:extLst>
          </p:cNvPr>
          <p:cNvSpPr/>
          <p:nvPr/>
        </p:nvSpPr>
        <p:spPr>
          <a:xfrm>
            <a:off x="5242395" y="3458954"/>
            <a:ext cx="148" cy="194299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72;p15">
            <a:extLst>
              <a:ext uri="{FF2B5EF4-FFF2-40B4-BE49-F238E27FC236}">
                <a16:creationId xmlns:a16="http://schemas.microsoft.com/office/drawing/2014/main" id="{6CB1A09B-B4F7-33B2-C234-B5458EEF669D}"/>
              </a:ext>
            </a:extLst>
          </p:cNvPr>
          <p:cNvSpPr/>
          <p:nvPr/>
        </p:nvSpPr>
        <p:spPr>
          <a:xfrm>
            <a:off x="3417283" y="5436298"/>
            <a:ext cx="5338165" cy="515239"/>
          </a:xfrm>
          <a:custGeom>
            <a:avLst/>
            <a:gdLst/>
            <a:ahLst/>
            <a:cxnLst/>
            <a:rect l="l" t="t" r="r" b="b"/>
            <a:pathLst>
              <a:path w="36293" h="3503" extrusionOk="0">
                <a:moveTo>
                  <a:pt x="0" y="0"/>
                </a:moveTo>
                <a:lnTo>
                  <a:pt x="0" y="3503"/>
                </a:lnTo>
                <a:lnTo>
                  <a:pt x="36293" y="3503"/>
                </a:lnTo>
                <a:lnTo>
                  <a:pt x="36293" y="0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73;p15">
            <a:extLst>
              <a:ext uri="{FF2B5EF4-FFF2-40B4-BE49-F238E27FC236}">
                <a16:creationId xmlns:a16="http://schemas.microsoft.com/office/drawing/2014/main" id="{63F344FE-04B7-DD5A-A80B-41DF72A2C6EA}"/>
              </a:ext>
            </a:extLst>
          </p:cNvPr>
          <p:cNvSpPr/>
          <p:nvPr/>
        </p:nvSpPr>
        <p:spPr>
          <a:xfrm>
            <a:off x="6802742" y="3164478"/>
            <a:ext cx="1447465" cy="2786972"/>
          </a:xfrm>
          <a:custGeom>
            <a:avLst/>
            <a:gdLst/>
            <a:ahLst/>
            <a:cxnLst/>
            <a:rect l="l" t="t" r="r" b="b"/>
            <a:pathLst>
              <a:path w="9841" h="18948" extrusionOk="0">
                <a:moveTo>
                  <a:pt x="1" y="1"/>
                </a:moveTo>
                <a:lnTo>
                  <a:pt x="1" y="18948"/>
                </a:lnTo>
                <a:lnTo>
                  <a:pt x="9841" y="18948"/>
                </a:lnTo>
                <a:lnTo>
                  <a:pt x="984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74;p15">
            <a:extLst>
              <a:ext uri="{FF2B5EF4-FFF2-40B4-BE49-F238E27FC236}">
                <a16:creationId xmlns:a16="http://schemas.microsoft.com/office/drawing/2014/main" id="{A857768D-6FD1-417D-0584-8F1CB6F645F1}"/>
              </a:ext>
            </a:extLst>
          </p:cNvPr>
          <p:cNvSpPr/>
          <p:nvPr/>
        </p:nvSpPr>
        <p:spPr>
          <a:xfrm>
            <a:off x="6935272" y="3115497"/>
            <a:ext cx="1182566" cy="2840803"/>
          </a:xfrm>
          <a:custGeom>
            <a:avLst/>
            <a:gdLst/>
            <a:ahLst/>
            <a:cxnLst/>
            <a:rect l="l" t="t" r="r" b="b"/>
            <a:pathLst>
              <a:path w="8040" h="19314" extrusionOk="0">
                <a:moveTo>
                  <a:pt x="0" y="0"/>
                </a:moveTo>
                <a:lnTo>
                  <a:pt x="0" y="19314"/>
                </a:lnTo>
                <a:lnTo>
                  <a:pt x="8039" y="19314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5;p15">
            <a:extLst>
              <a:ext uri="{FF2B5EF4-FFF2-40B4-BE49-F238E27FC236}">
                <a16:creationId xmlns:a16="http://schemas.microsoft.com/office/drawing/2014/main" id="{715A6C12-298C-C842-3343-A8B83DB77180}"/>
              </a:ext>
            </a:extLst>
          </p:cNvPr>
          <p:cNvSpPr/>
          <p:nvPr/>
        </p:nvSpPr>
        <p:spPr>
          <a:xfrm>
            <a:off x="7057946" y="3238023"/>
            <a:ext cx="937226" cy="2590758"/>
          </a:xfrm>
          <a:custGeom>
            <a:avLst/>
            <a:gdLst/>
            <a:ahLst/>
            <a:cxnLst/>
            <a:rect l="l" t="t" r="r" b="b"/>
            <a:pathLst>
              <a:path w="6372" h="17614" extrusionOk="0">
                <a:moveTo>
                  <a:pt x="0" y="1"/>
                </a:moveTo>
                <a:lnTo>
                  <a:pt x="0" y="17614"/>
                </a:lnTo>
                <a:lnTo>
                  <a:pt x="6371" y="17614"/>
                </a:lnTo>
                <a:lnTo>
                  <a:pt x="6371" y="1"/>
                </a:lnTo>
                <a:close/>
              </a:path>
            </a:pathLst>
          </a:custGeom>
          <a:solidFill>
            <a:srgbClr val="FDB4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6;p15">
            <a:extLst>
              <a:ext uri="{FF2B5EF4-FFF2-40B4-BE49-F238E27FC236}">
                <a16:creationId xmlns:a16="http://schemas.microsoft.com/office/drawing/2014/main" id="{41D9B17F-B4A9-6B43-CC96-DB29CB658630}"/>
              </a:ext>
            </a:extLst>
          </p:cNvPr>
          <p:cNvSpPr/>
          <p:nvPr/>
        </p:nvSpPr>
        <p:spPr>
          <a:xfrm>
            <a:off x="3417283" y="3993628"/>
            <a:ext cx="5348018" cy="392718"/>
          </a:xfrm>
          <a:custGeom>
            <a:avLst/>
            <a:gdLst/>
            <a:ahLst/>
            <a:cxnLst/>
            <a:rect l="l" t="t" r="r" b="b"/>
            <a:pathLst>
              <a:path w="36360" h="2670" extrusionOk="0">
                <a:moveTo>
                  <a:pt x="0" y="1"/>
                </a:moveTo>
                <a:lnTo>
                  <a:pt x="0" y="2303"/>
                </a:lnTo>
                <a:cubicBezTo>
                  <a:pt x="267" y="2536"/>
                  <a:pt x="567" y="2670"/>
                  <a:pt x="934" y="2670"/>
                </a:cubicBezTo>
                <a:cubicBezTo>
                  <a:pt x="1735" y="2670"/>
                  <a:pt x="2368" y="2036"/>
                  <a:pt x="2368" y="1235"/>
                </a:cubicBezTo>
                <a:cubicBezTo>
                  <a:pt x="2368" y="2036"/>
                  <a:pt x="3036" y="2670"/>
                  <a:pt x="3803" y="2670"/>
                </a:cubicBezTo>
                <a:cubicBezTo>
                  <a:pt x="4603" y="2670"/>
                  <a:pt x="5271" y="2036"/>
                  <a:pt x="5271" y="1235"/>
                </a:cubicBezTo>
                <a:cubicBezTo>
                  <a:pt x="5271" y="2036"/>
                  <a:pt x="5904" y="2670"/>
                  <a:pt x="6705" y="2670"/>
                </a:cubicBezTo>
                <a:cubicBezTo>
                  <a:pt x="7472" y="2670"/>
                  <a:pt x="8139" y="2036"/>
                  <a:pt x="8139" y="1235"/>
                </a:cubicBezTo>
                <a:cubicBezTo>
                  <a:pt x="8139" y="2036"/>
                  <a:pt x="8773" y="2670"/>
                  <a:pt x="9574" y="2670"/>
                </a:cubicBezTo>
                <a:cubicBezTo>
                  <a:pt x="10374" y="2670"/>
                  <a:pt x="11008" y="2036"/>
                  <a:pt x="11008" y="1235"/>
                </a:cubicBezTo>
                <a:cubicBezTo>
                  <a:pt x="11008" y="2036"/>
                  <a:pt x="11642" y="2670"/>
                  <a:pt x="12442" y="2670"/>
                </a:cubicBezTo>
                <a:cubicBezTo>
                  <a:pt x="13243" y="2670"/>
                  <a:pt x="13877" y="2036"/>
                  <a:pt x="13877" y="1235"/>
                </a:cubicBezTo>
                <a:cubicBezTo>
                  <a:pt x="13877" y="2036"/>
                  <a:pt x="14544" y="2670"/>
                  <a:pt x="15311" y="2670"/>
                </a:cubicBezTo>
                <a:cubicBezTo>
                  <a:pt x="16112" y="2670"/>
                  <a:pt x="16779" y="2036"/>
                  <a:pt x="16779" y="1235"/>
                </a:cubicBezTo>
                <a:cubicBezTo>
                  <a:pt x="16779" y="2036"/>
                  <a:pt x="17413" y="2670"/>
                  <a:pt x="18213" y="2670"/>
                </a:cubicBezTo>
                <a:cubicBezTo>
                  <a:pt x="18980" y="2670"/>
                  <a:pt x="19647" y="2036"/>
                  <a:pt x="19647" y="1235"/>
                </a:cubicBezTo>
                <a:cubicBezTo>
                  <a:pt x="19647" y="2036"/>
                  <a:pt x="20281" y="2670"/>
                  <a:pt x="21082" y="2670"/>
                </a:cubicBezTo>
                <a:cubicBezTo>
                  <a:pt x="21882" y="2670"/>
                  <a:pt x="22516" y="2036"/>
                  <a:pt x="22516" y="1235"/>
                </a:cubicBezTo>
                <a:cubicBezTo>
                  <a:pt x="22516" y="2036"/>
                  <a:pt x="23150" y="2670"/>
                  <a:pt x="23951" y="2670"/>
                </a:cubicBezTo>
                <a:cubicBezTo>
                  <a:pt x="24751" y="2670"/>
                  <a:pt x="25385" y="2036"/>
                  <a:pt x="25385" y="1235"/>
                </a:cubicBezTo>
                <a:cubicBezTo>
                  <a:pt x="25385" y="2036"/>
                  <a:pt x="26052" y="2670"/>
                  <a:pt x="26819" y="2670"/>
                </a:cubicBezTo>
                <a:cubicBezTo>
                  <a:pt x="27620" y="2670"/>
                  <a:pt x="28254" y="2036"/>
                  <a:pt x="28254" y="1235"/>
                </a:cubicBezTo>
                <a:cubicBezTo>
                  <a:pt x="28254" y="2036"/>
                  <a:pt x="28921" y="2670"/>
                  <a:pt x="29721" y="2670"/>
                </a:cubicBezTo>
                <a:cubicBezTo>
                  <a:pt x="30489" y="2670"/>
                  <a:pt x="31156" y="2036"/>
                  <a:pt x="31156" y="1235"/>
                </a:cubicBezTo>
                <a:cubicBezTo>
                  <a:pt x="31156" y="2036"/>
                  <a:pt x="31789" y="2670"/>
                  <a:pt x="32590" y="2670"/>
                </a:cubicBezTo>
                <a:cubicBezTo>
                  <a:pt x="33391" y="2670"/>
                  <a:pt x="34024" y="2036"/>
                  <a:pt x="34024" y="1235"/>
                </a:cubicBezTo>
                <a:cubicBezTo>
                  <a:pt x="34024" y="2036"/>
                  <a:pt x="34658" y="2670"/>
                  <a:pt x="35459" y="2670"/>
                </a:cubicBezTo>
                <a:cubicBezTo>
                  <a:pt x="35792" y="2670"/>
                  <a:pt x="36093" y="2536"/>
                  <a:pt x="36359" y="2369"/>
                </a:cubicBezTo>
                <a:lnTo>
                  <a:pt x="3635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77;p15">
            <a:extLst>
              <a:ext uri="{FF2B5EF4-FFF2-40B4-BE49-F238E27FC236}">
                <a16:creationId xmlns:a16="http://schemas.microsoft.com/office/drawing/2014/main" id="{A2079CCF-48AD-C854-617D-6CB76DEA8C08}"/>
              </a:ext>
            </a:extLst>
          </p:cNvPr>
          <p:cNvSpPr/>
          <p:nvPr/>
        </p:nvSpPr>
        <p:spPr>
          <a:xfrm>
            <a:off x="6935272" y="4626709"/>
            <a:ext cx="1182566" cy="245337"/>
          </a:xfrm>
          <a:custGeom>
            <a:avLst/>
            <a:gdLst/>
            <a:ahLst/>
            <a:cxnLst/>
            <a:rect l="l" t="t" r="r" b="b"/>
            <a:pathLst>
              <a:path w="8040" h="1668" extrusionOk="0">
                <a:moveTo>
                  <a:pt x="0" y="0"/>
                </a:moveTo>
                <a:lnTo>
                  <a:pt x="0" y="1668"/>
                </a:lnTo>
                <a:lnTo>
                  <a:pt x="8039" y="1668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8;p15">
            <a:extLst>
              <a:ext uri="{FF2B5EF4-FFF2-40B4-BE49-F238E27FC236}">
                <a16:creationId xmlns:a16="http://schemas.microsoft.com/office/drawing/2014/main" id="{B97110B5-2F19-4F70-4099-4E65F118EE39}"/>
              </a:ext>
            </a:extLst>
          </p:cNvPr>
          <p:cNvSpPr/>
          <p:nvPr/>
        </p:nvSpPr>
        <p:spPr>
          <a:xfrm>
            <a:off x="7008817" y="4714963"/>
            <a:ext cx="304319" cy="54127"/>
          </a:xfrm>
          <a:custGeom>
            <a:avLst/>
            <a:gdLst/>
            <a:ahLst/>
            <a:cxnLst/>
            <a:rect l="l" t="t" r="r" b="b"/>
            <a:pathLst>
              <a:path w="2069" h="368" extrusionOk="0">
                <a:moveTo>
                  <a:pt x="201" y="0"/>
                </a:moveTo>
                <a:cubicBezTo>
                  <a:pt x="101" y="0"/>
                  <a:pt x="1" y="67"/>
                  <a:pt x="1" y="201"/>
                </a:cubicBezTo>
                <a:cubicBezTo>
                  <a:pt x="1" y="301"/>
                  <a:pt x="101" y="367"/>
                  <a:pt x="201" y="367"/>
                </a:cubicBezTo>
                <a:lnTo>
                  <a:pt x="1869" y="367"/>
                </a:lnTo>
                <a:cubicBezTo>
                  <a:pt x="1969" y="367"/>
                  <a:pt x="2069" y="301"/>
                  <a:pt x="2069" y="201"/>
                </a:cubicBezTo>
                <a:cubicBezTo>
                  <a:pt x="2069" y="67"/>
                  <a:pt x="1969" y="0"/>
                  <a:pt x="18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79;p15">
            <a:extLst>
              <a:ext uri="{FF2B5EF4-FFF2-40B4-BE49-F238E27FC236}">
                <a16:creationId xmlns:a16="http://schemas.microsoft.com/office/drawing/2014/main" id="{81284009-06C2-1DFE-48AD-DBFC18F2BC76}"/>
              </a:ext>
            </a:extLst>
          </p:cNvPr>
          <p:cNvSpPr/>
          <p:nvPr/>
        </p:nvSpPr>
        <p:spPr>
          <a:xfrm>
            <a:off x="3417283" y="2600237"/>
            <a:ext cx="5338165" cy="441696"/>
          </a:xfrm>
          <a:custGeom>
            <a:avLst/>
            <a:gdLst/>
            <a:ahLst/>
            <a:cxnLst/>
            <a:rect l="l" t="t" r="r" b="b"/>
            <a:pathLst>
              <a:path w="36293" h="3003" extrusionOk="0">
                <a:moveTo>
                  <a:pt x="0" y="1"/>
                </a:moveTo>
                <a:lnTo>
                  <a:pt x="0" y="3003"/>
                </a:lnTo>
                <a:lnTo>
                  <a:pt x="36293" y="3003"/>
                </a:lnTo>
                <a:lnTo>
                  <a:pt x="3629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80;p15">
            <a:extLst>
              <a:ext uri="{FF2B5EF4-FFF2-40B4-BE49-F238E27FC236}">
                <a16:creationId xmlns:a16="http://schemas.microsoft.com/office/drawing/2014/main" id="{6AD77B05-05D4-029E-2C47-0E4144959C5A}"/>
              </a:ext>
            </a:extLst>
          </p:cNvPr>
          <p:cNvSpPr/>
          <p:nvPr/>
        </p:nvSpPr>
        <p:spPr>
          <a:xfrm>
            <a:off x="3270044" y="2413725"/>
            <a:ext cx="5632628" cy="520239"/>
          </a:xfrm>
          <a:custGeom>
            <a:avLst/>
            <a:gdLst/>
            <a:ahLst/>
            <a:cxnLst/>
            <a:rect l="l" t="t" r="r" b="b"/>
            <a:pathLst>
              <a:path w="38295" h="3537" extrusionOk="0">
                <a:moveTo>
                  <a:pt x="0" y="1"/>
                </a:moveTo>
                <a:lnTo>
                  <a:pt x="0" y="3537"/>
                </a:lnTo>
                <a:lnTo>
                  <a:pt x="38294" y="3537"/>
                </a:lnTo>
                <a:lnTo>
                  <a:pt x="382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83;p15">
            <a:extLst>
              <a:ext uri="{FF2B5EF4-FFF2-40B4-BE49-F238E27FC236}">
                <a16:creationId xmlns:a16="http://schemas.microsoft.com/office/drawing/2014/main" id="{6365242E-C7B1-97FA-E8DB-4A80712256CA}"/>
              </a:ext>
            </a:extLst>
          </p:cNvPr>
          <p:cNvSpPr/>
          <p:nvPr/>
        </p:nvSpPr>
        <p:spPr>
          <a:xfrm>
            <a:off x="2921731" y="3115497"/>
            <a:ext cx="6329225" cy="687036"/>
          </a:xfrm>
          <a:custGeom>
            <a:avLst/>
            <a:gdLst/>
            <a:ahLst/>
            <a:cxnLst/>
            <a:rect l="l" t="t" r="r" b="b"/>
            <a:pathLst>
              <a:path w="43031" h="4671" extrusionOk="0">
                <a:moveTo>
                  <a:pt x="6104" y="0"/>
                </a:moveTo>
                <a:lnTo>
                  <a:pt x="0" y="4670"/>
                </a:lnTo>
                <a:lnTo>
                  <a:pt x="43031" y="4670"/>
                </a:lnTo>
                <a:lnTo>
                  <a:pt x="369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4;p15">
            <a:extLst>
              <a:ext uri="{FF2B5EF4-FFF2-40B4-BE49-F238E27FC236}">
                <a16:creationId xmlns:a16="http://schemas.microsoft.com/office/drawing/2014/main" id="{F92A466A-0957-6566-06A1-7886C41EB85D}"/>
              </a:ext>
            </a:extLst>
          </p:cNvPr>
          <p:cNvSpPr/>
          <p:nvPr/>
        </p:nvSpPr>
        <p:spPr>
          <a:xfrm>
            <a:off x="8049050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0" y="0"/>
                </a:moveTo>
                <a:lnTo>
                  <a:pt x="5304" y="4670"/>
                </a:lnTo>
                <a:lnTo>
                  <a:pt x="8173" y="4670"/>
                </a:lnTo>
                <a:lnTo>
                  <a:pt x="20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5;p15">
            <a:extLst>
              <a:ext uri="{FF2B5EF4-FFF2-40B4-BE49-F238E27FC236}">
                <a16:creationId xmlns:a16="http://schemas.microsoft.com/office/drawing/2014/main" id="{EAA179C9-C5F9-777F-E448-A4893DA1AD7F}"/>
              </a:ext>
            </a:extLst>
          </p:cNvPr>
          <p:cNvSpPr/>
          <p:nvPr/>
        </p:nvSpPr>
        <p:spPr>
          <a:xfrm>
            <a:off x="7445534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0" y="0"/>
                </a:moveTo>
                <a:lnTo>
                  <a:pt x="3670" y="4670"/>
                </a:lnTo>
                <a:lnTo>
                  <a:pt x="6538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86;p15">
            <a:extLst>
              <a:ext uri="{FF2B5EF4-FFF2-40B4-BE49-F238E27FC236}">
                <a16:creationId xmlns:a16="http://schemas.microsoft.com/office/drawing/2014/main" id="{676841CD-E18A-4BEE-286F-C9B1D8EDB30A}"/>
              </a:ext>
            </a:extLst>
          </p:cNvPr>
          <p:cNvSpPr/>
          <p:nvPr/>
        </p:nvSpPr>
        <p:spPr>
          <a:xfrm>
            <a:off x="6842017" y="3115497"/>
            <a:ext cx="721306" cy="687036"/>
          </a:xfrm>
          <a:custGeom>
            <a:avLst/>
            <a:gdLst/>
            <a:ahLst/>
            <a:cxnLst/>
            <a:rect l="l" t="t" r="r" b="b"/>
            <a:pathLst>
              <a:path w="4904" h="4671" extrusionOk="0">
                <a:moveTo>
                  <a:pt x="0" y="0"/>
                </a:moveTo>
                <a:lnTo>
                  <a:pt x="2035" y="4670"/>
                </a:lnTo>
                <a:lnTo>
                  <a:pt x="4904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87;p15">
            <a:extLst>
              <a:ext uri="{FF2B5EF4-FFF2-40B4-BE49-F238E27FC236}">
                <a16:creationId xmlns:a16="http://schemas.microsoft.com/office/drawing/2014/main" id="{F3A49BC1-5CAF-F5A0-02A3-270E821AAD32}"/>
              </a:ext>
            </a:extLst>
          </p:cNvPr>
          <p:cNvSpPr/>
          <p:nvPr/>
        </p:nvSpPr>
        <p:spPr>
          <a:xfrm>
            <a:off x="623850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0" y="0"/>
                </a:moveTo>
                <a:lnTo>
                  <a:pt x="401" y="4670"/>
                </a:lnTo>
                <a:lnTo>
                  <a:pt x="3269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8;p15">
            <a:extLst>
              <a:ext uri="{FF2B5EF4-FFF2-40B4-BE49-F238E27FC236}">
                <a16:creationId xmlns:a16="http://schemas.microsoft.com/office/drawing/2014/main" id="{73319B5A-31F1-8D50-419D-56278F1000D7}"/>
              </a:ext>
            </a:extLst>
          </p:cNvPr>
          <p:cNvSpPr/>
          <p:nvPr/>
        </p:nvSpPr>
        <p:spPr>
          <a:xfrm>
            <a:off x="5453471" y="3115497"/>
            <a:ext cx="480969" cy="687036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1235" y="0"/>
                </a:moveTo>
                <a:lnTo>
                  <a:pt x="0" y="4670"/>
                </a:lnTo>
                <a:lnTo>
                  <a:pt x="2869" y="4670"/>
                </a:lnTo>
                <a:lnTo>
                  <a:pt x="32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89;p15">
            <a:extLst>
              <a:ext uri="{FF2B5EF4-FFF2-40B4-BE49-F238E27FC236}">
                <a16:creationId xmlns:a16="http://schemas.microsoft.com/office/drawing/2014/main" id="{EB5E415E-C734-C853-7B80-C2DE269E2BC7}"/>
              </a:ext>
            </a:extLst>
          </p:cNvPr>
          <p:cNvSpPr/>
          <p:nvPr/>
        </p:nvSpPr>
        <p:spPr>
          <a:xfrm>
            <a:off x="4609459" y="3115497"/>
            <a:ext cx="721454" cy="687036"/>
          </a:xfrm>
          <a:custGeom>
            <a:avLst/>
            <a:gdLst/>
            <a:ahLst/>
            <a:cxnLst/>
            <a:rect l="l" t="t" r="r" b="b"/>
            <a:pathLst>
              <a:path w="4905" h="4671" extrusionOk="0">
                <a:moveTo>
                  <a:pt x="2870" y="0"/>
                </a:moveTo>
                <a:lnTo>
                  <a:pt x="1" y="4670"/>
                </a:lnTo>
                <a:lnTo>
                  <a:pt x="2870" y="4670"/>
                </a:lnTo>
                <a:lnTo>
                  <a:pt x="49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90;p15">
            <a:extLst>
              <a:ext uri="{FF2B5EF4-FFF2-40B4-BE49-F238E27FC236}">
                <a16:creationId xmlns:a16="http://schemas.microsoft.com/office/drawing/2014/main" id="{9F3F0703-96E6-AD80-69A2-346F6A0863D2}"/>
              </a:ext>
            </a:extLst>
          </p:cNvPr>
          <p:cNvSpPr/>
          <p:nvPr/>
        </p:nvSpPr>
        <p:spPr>
          <a:xfrm>
            <a:off x="3765595" y="3115497"/>
            <a:ext cx="961791" cy="687036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4470" y="0"/>
                </a:moveTo>
                <a:lnTo>
                  <a:pt x="0" y="4670"/>
                </a:lnTo>
                <a:lnTo>
                  <a:pt x="2869" y="4670"/>
                </a:lnTo>
                <a:lnTo>
                  <a:pt x="65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91;p15">
            <a:extLst>
              <a:ext uri="{FF2B5EF4-FFF2-40B4-BE49-F238E27FC236}">
                <a16:creationId xmlns:a16="http://schemas.microsoft.com/office/drawing/2014/main" id="{C131FE0D-B9C9-17E5-D2BE-52E75B1E143B}"/>
              </a:ext>
            </a:extLst>
          </p:cNvPr>
          <p:cNvSpPr/>
          <p:nvPr/>
        </p:nvSpPr>
        <p:spPr>
          <a:xfrm>
            <a:off x="2921731" y="3115497"/>
            <a:ext cx="1202128" cy="687036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6104" y="0"/>
                </a:moveTo>
                <a:lnTo>
                  <a:pt x="0" y="4670"/>
                </a:lnTo>
                <a:lnTo>
                  <a:pt x="2869" y="4670"/>
                </a:lnTo>
                <a:lnTo>
                  <a:pt x="81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92;p15">
            <a:extLst>
              <a:ext uri="{FF2B5EF4-FFF2-40B4-BE49-F238E27FC236}">
                <a16:creationId xmlns:a16="http://schemas.microsoft.com/office/drawing/2014/main" id="{CE9594B3-29F0-7943-BFE6-1B8EC2DD2594}"/>
              </a:ext>
            </a:extLst>
          </p:cNvPr>
          <p:cNvSpPr/>
          <p:nvPr/>
        </p:nvSpPr>
        <p:spPr>
          <a:xfrm>
            <a:off x="291673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8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3;p15">
            <a:extLst>
              <a:ext uri="{FF2B5EF4-FFF2-40B4-BE49-F238E27FC236}">
                <a16:creationId xmlns:a16="http://schemas.microsoft.com/office/drawing/2014/main" id="{7A6F54B7-E70D-9CD4-7684-47F903B110BA}"/>
              </a:ext>
            </a:extLst>
          </p:cNvPr>
          <p:cNvSpPr/>
          <p:nvPr/>
        </p:nvSpPr>
        <p:spPr>
          <a:xfrm>
            <a:off x="3343590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4;p15">
            <a:extLst>
              <a:ext uri="{FF2B5EF4-FFF2-40B4-BE49-F238E27FC236}">
                <a16:creationId xmlns:a16="http://schemas.microsoft.com/office/drawing/2014/main" id="{018CD51E-D34A-9EC9-17EB-B3E2FDF9F054}"/>
              </a:ext>
            </a:extLst>
          </p:cNvPr>
          <p:cNvSpPr/>
          <p:nvPr/>
        </p:nvSpPr>
        <p:spPr>
          <a:xfrm>
            <a:off x="3765595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95;p15">
            <a:extLst>
              <a:ext uri="{FF2B5EF4-FFF2-40B4-BE49-F238E27FC236}">
                <a16:creationId xmlns:a16="http://schemas.microsoft.com/office/drawing/2014/main" id="{45AD90AD-34E3-86EE-AA9C-D6B7923453C5}"/>
              </a:ext>
            </a:extLst>
          </p:cNvPr>
          <p:cNvSpPr/>
          <p:nvPr/>
        </p:nvSpPr>
        <p:spPr>
          <a:xfrm>
            <a:off x="4187601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96;p15">
            <a:extLst>
              <a:ext uri="{FF2B5EF4-FFF2-40B4-BE49-F238E27FC236}">
                <a16:creationId xmlns:a16="http://schemas.microsoft.com/office/drawing/2014/main" id="{F616797A-029C-7D5D-FB77-428DBA36DB83}"/>
              </a:ext>
            </a:extLst>
          </p:cNvPr>
          <p:cNvSpPr/>
          <p:nvPr/>
        </p:nvSpPr>
        <p:spPr>
          <a:xfrm>
            <a:off x="4609459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97;p15">
            <a:extLst>
              <a:ext uri="{FF2B5EF4-FFF2-40B4-BE49-F238E27FC236}">
                <a16:creationId xmlns:a16="http://schemas.microsoft.com/office/drawing/2014/main" id="{ADF2E0A8-D2A0-B6A9-C59E-7B5173559062}"/>
              </a:ext>
            </a:extLst>
          </p:cNvPr>
          <p:cNvSpPr/>
          <p:nvPr/>
        </p:nvSpPr>
        <p:spPr>
          <a:xfrm>
            <a:off x="5031465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98;p15">
            <a:extLst>
              <a:ext uri="{FF2B5EF4-FFF2-40B4-BE49-F238E27FC236}">
                <a16:creationId xmlns:a16="http://schemas.microsoft.com/office/drawing/2014/main" id="{95C1569F-B4B2-5593-3B02-88E1CE28B179}"/>
              </a:ext>
            </a:extLst>
          </p:cNvPr>
          <p:cNvSpPr/>
          <p:nvPr/>
        </p:nvSpPr>
        <p:spPr>
          <a:xfrm>
            <a:off x="5453471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68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902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99;p15">
            <a:extLst>
              <a:ext uri="{FF2B5EF4-FFF2-40B4-BE49-F238E27FC236}">
                <a16:creationId xmlns:a16="http://schemas.microsoft.com/office/drawing/2014/main" id="{D800C728-7549-5B72-D000-ACF87006FBB9}"/>
              </a:ext>
            </a:extLst>
          </p:cNvPr>
          <p:cNvSpPr/>
          <p:nvPr/>
        </p:nvSpPr>
        <p:spPr>
          <a:xfrm>
            <a:off x="588033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00;p15">
            <a:extLst>
              <a:ext uri="{FF2B5EF4-FFF2-40B4-BE49-F238E27FC236}">
                <a16:creationId xmlns:a16="http://schemas.microsoft.com/office/drawing/2014/main" id="{FE69511A-94F3-5C40-EF72-1E6BC8949D76}"/>
              </a:ext>
            </a:extLst>
          </p:cNvPr>
          <p:cNvSpPr/>
          <p:nvPr/>
        </p:nvSpPr>
        <p:spPr>
          <a:xfrm>
            <a:off x="6302338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01;p15">
            <a:extLst>
              <a:ext uri="{FF2B5EF4-FFF2-40B4-BE49-F238E27FC236}">
                <a16:creationId xmlns:a16="http://schemas.microsoft.com/office/drawing/2014/main" id="{47DD6F4F-5DF2-4168-A575-6DF8BEFE539F}"/>
              </a:ext>
            </a:extLst>
          </p:cNvPr>
          <p:cNvSpPr/>
          <p:nvPr/>
        </p:nvSpPr>
        <p:spPr>
          <a:xfrm>
            <a:off x="6724196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102;p15">
            <a:extLst>
              <a:ext uri="{FF2B5EF4-FFF2-40B4-BE49-F238E27FC236}">
                <a16:creationId xmlns:a16="http://schemas.microsoft.com/office/drawing/2014/main" id="{72782F12-DA8D-E52E-DD18-893E098253EF}"/>
              </a:ext>
            </a:extLst>
          </p:cNvPr>
          <p:cNvSpPr/>
          <p:nvPr/>
        </p:nvSpPr>
        <p:spPr>
          <a:xfrm>
            <a:off x="7146202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103;p15">
            <a:extLst>
              <a:ext uri="{FF2B5EF4-FFF2-40B4-BE49-F238E27FC236}">
                <a16:creationId xmlns:a16="http://schemas.microsoft.com/office/drawing/2014/main" id="{2140E778-824F-3CEF-6F92-CDD1B6ACE08B}"/>
              </a:ext>
            </a:extLst>
          </p:cNvPr>
          <p:cNvSpPr/>
          <p:nvPr/>
        </p:nvSpPr>
        <p:spPr>
          <a:xfrm>
            <a:off x="7568208" y="3802412"/>
            <a:ext cx="426988" cy="38771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35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104;p15">
            <a:extLst>
              <a:ext uri="{FF2B5EF4-FFF2-40B4-BE49-F238E27FC236}">
                <a16:creationId xmlns:a16="http://schemas.microsoft.com/office/drawing/2014/main" id="{8DA0B526-763B-92A2-58E7-68E29FE8E168}"/>
              </a:ext>
            </a:extLst>
          </p:cNvPr>
          <p:cNvSpPr/>
          <p:nvPr/>
        </p:nvSpPr>
        <p:spPr>
          <a:xfrm>
            <a:off x="7990066" y="3802412"/>
            <a:ext cx="427136" cy="387718"/>
          </a:xfrm>
          <a:custGeom>
            <a:avLst/>
            <a:gdLst/>
            <a:ahLst/>
            <a:cxnLst/>
            <a:rect l="l" t="t" r="r" b="b"/>
            <a:pathLst>
              <a:path w="2904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9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105;p15">
            <a:extLst>
              <a:ext uri="{FF2B5EF4-FFF2-40B4-BE49-F238E27FC236}">
                <a16:creationId xmlns:a16="http://schemas.microsoft.com/office/drawing/2014/main" id="{1ABD8024-2EB0-4933-49D1-793FF3DF846D}"/>
              </a:ext>
            </a:extLst>
          </p:cNvPr>
          <p:cNvSpPr/>
          <p:nvPr/>
        </p:nvSpPr>
        <p:spPr>
          <a:xfrm>
            <a:off x="8417072" y="3802412"/>
            <a:ext cx="421987" cy="38771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02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06;p15">
            <a:extLst>
              <a:ext uri="{FF2B5EF4-FFF2-40B4-BE49-F238E27FC236}">
                <a16:creationId xmlns:a16="http://schemas.microsoft.com/office/drawing/2014/main" id="{02B01305-4709-AF71-2D75-5961E9D440CA}"/>
              </a:ext>
            </a:extLst>
          </p:cNvPr>
          <p:cNvSpPr/>
          <p:nvPr/>
        </p:nvSpPr>
        <p:spPr>
          <a:xfrm>
            <a:off x="8838933" y="3802412"/>
            <a:ext cx="422135" cy="38771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BEB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0;p20">
            <a:extLst>
              <a:ext uri="{FF2B5EF4-FFF2-40B4-BE49-F238E27FC236}">
                <a16:creationId xmlns:a16="http://schemas.microsoft.com/office/drawing/2014/main" id="{F277ECEA-56E7-B306-F529-3236AAB4E79E}"/>
              </a:ext>
            </a:extLst>
          </p:cNvPr>
          <p:cNvSpPr/>
          <p:nvPr/>
        </p:nvSpPr>
        <p:spPr>
          <a:xfrm>
            <a:off x="3570347" y="650875"/>
            <a:ext cx="5057718" cy="2063053"/>
          </a:xfrm>
          <a:prstGeom prst="roundRect">
            <a:avLst>
              <a:gd name="adj" fmla="val 10059"/>
            </a:avLst>
          </a:prstGeom>
          <a:solidFill>
            <a:schemeClr val="lt1"/>
          </a:solidFill>
          <a:ln w="7620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058;p33">
            <a:extLst>
              <a:ext uri="{FF2B5EF4-FFF2-40B4-BE49-F238E27FC236}">
                <a16:creationId xmlns:a16="http://schemas.microsoft.com/office/drawing/2014/main" id="{0B39D1E9-58C1-7457-A320-929C01CEA0EC}"/>
              </a:ext>
            </a:extLst>
          </p:cNvPr>
          <p:cNvSpPr txBox="1">
            <a:spLocks/>
          </p:cNvSpPr>
          <p:nvPr/>
        </p:nvSpPr>
        <p:spPr>
          <a:xfrm>
            <a:off x="3560494" y="1610750"/>
            <a:ext cx="5067571" cy="104155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sz="3200" b="1" dirty="0">
                <a:solidFill>
                  <a:srgbClr val="44546A"/>
                </a:solidFill>
                <a:latin typeface="Bahnschrift SemiBold" panose="020B0502040204020203" pitchFamily="34" charset="0"/>
              </a:rPr>
              <a:t>Préparation et exploration des données</a:t>
            </a:r>
          </a:p>
        </p:txBody>
      </p:sp>
      <p:sp>
        <p:nvSpPr>
          <p:cNvPr id="52" name="Google Shape;1054;p33">
            <a:extLst>
              <a:ext uri="{FF2B5EF4-FFF2-40B4-BE49-F238E27FC236}">
                <a16:creationId xmlns:a16="http://schemas.microsoft.com/office/drawing/2014/main" id="{7490207A-6C55-BC6B-F4E3-33832884A165}"/>
              </a:ext>
            </a:extLst>
          </p:cNvPr>
          <p:cNvSpPr txBox="1">
            <a:spLocks/>
          </p:cNvSpPr>
          <p:nvPr/>
        </p:nvSpPr>
        <p:spPr>
          <a:xfrm>
            <a:off x="3587916" y="680381"/>
            <a:ext cx="5010166" cy="10720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sz="7200" dirty="0">
                <a:solidFill>
                  <a:srgbClr val="8181FF"/>
                </a:solidFill>
                <a:latin typeface="Bahnschrift SemiBold" panose="020B0502040204020203" pitchFamily="34" charset="0"/>
              </a:rPr>
              <a:t>02</a:t>
            </a:r>
            <a:endParaRPr lang="en" sz="9600" dirty="0">
              <a:solidFill>
                <a:srgbClr val="8181FF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751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e 22">
            <a:extLst>
              <a:ext uri="{FF2B5EF4-FFF2-40B4-BE49-F238E27FC236}">
                <a16:creationId xmlns:a16="http://schemas.microsoft.com/office/drawing/2014/main" id="{E18968AC-1D83-A233-BCED-94FCCEB59FA1}"/>
              </a:ext>
            </a:extLst>
          </p:cNvPr>
          <p:cNvGrpSpPr/>
          <p:nvPr/>
        </p:nvGrpSpPr>
        <p:grpSpPr>
          <a:xfrm>
            <a:off x="9612020" y="2873604"/>
            <a:ext cx="790441" cy="843085"/>
            <a:chOff x="1342710" y="243542"/>
            <a:chExt cx="959480" cy="1023383"/>
          </a:xfrm>
          <a:effectLst/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1E7A10-DABD-AE07-80F3-8EB4D53092B6}"/>
                </a:ext>
              </a:extLst>
            </p:cNvPr>
            <p:cNvSpPr/>
            <p:nvPr/>
          </p:nvSpPr>
          <p:spPr>
            <a:xfrm>
              <a:off x="1343659" y="797951"/>
              <a:ext cx="958215" cy="324149"/>
            </a:xfrm>
            <a:prstGeom prst="rect">
              <a:avLst/>
            </a:prstGeom>
            <a:solidFill>
              <a:srgbClr val="8DD3C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D0617D01-277C-D8B4-AB9C-5B2C34F2BED2}"/>
                </a:ext>
              </a:extLst>
            </p:cNvPr>
            <p:cNvSpPr/>
            <p:nvPr/>
          </p:nvSpPr>
          <p:spPr>
            <a:xfrm>
              <a:off x="1342710" y="942776"/>
              <a:ext cx="958215" cy="324149"/>
            </a:xfrm>
            <a:prstGeom prst="ellipse">
              <a:avLst/>
            </a:prstGeom>
            <a:solidFill>
              <a:srgbClr val="8DD3C7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69E1C77B-8EBF-69FD-BDB6-A82664A03D28}"/>
                </a:ext>
              </a:extLst>
            </p:cNvPr>
            <p:cNvSpPr/>
            <p:nvPr/>
          </p:nvSpPr>
          <p:spPr>
            <a:xfrm>
              <a:off x="1343975" y="635876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7200B1-F727-7EBB-08BB-EE9624646D06}"/>
                </a:ext>
              </a:extLst>
            </p:cNvPr>
            <p:cNvSpPr/>
            <p:nvPr/>
          </p:nvSpPr>
          <p:spPr>
            <a:xfrm>
              <a:off x="1343659" y="447674"/>
              <a:ext cx="958215" cy="324149"/>
            </a:xfrm>
            <a:prstGeom prst="rect">
              <a:avLst/>
            </a:prstGeom>
            <a:solidFill>
              <a:srgbClr val="8DD3C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5ABB93C7-2C32-0ABE-109C-5E4CFF434F58}"/>
                </a:ext>
              </a:extLst>
            </p:cNvPr>
            <p:cNvSpPr/>
            <p:nvPr/>
          </p:nvSpPr>
          <p:spPr>
            <a:xfrm>
              <a:off x="1342710" y="592499"/>
              <a:ext cx="958215" cy="324149"/>
            </a:xfrm>
            <a:prstGeom prst="ellipse">
              <a:avLst/>
            </a:prstGeom>
            <a:solidFill>
              <a:srgbClr val="8DD3C7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C7C5FCA6-B352-B3F8-5EF9-F7F07D9F8319}"/>
                </a:ext>
              </a:extLst>
            </p:cNvPr>
            <p:cNvSpPr/>
            <p:nvPr/>
          </p:nvSpPr>
          <p:spPr>
            <a:xfrm>
              <a:off x="1343975" y="285599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38A666B1-AAA3-4AA5-BD85-819343F02488}"/>
                </a:ext>
              </a:extLst>
            </p:cNvPr>
            <p:cNvSpPr/>
            <p:nvPr/>
          </p:nvSpPr>
          <p:spPr>
            <a:xfrm>
              <a:off x="1343343" y="243542"/>
              <a:ext cx="958215" cy="324149"/>
            </a:xfrm>
            <a:prstGeom prst="ellipse">
              <a:avLst/>
            </a:prstGeom>
            <a:solidFill>
              <a:srgbClr val="8DD3C7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913DFC8A-5E7F-2566-1B99-5CCAD0BC1D0C}"/>
              </a:ext>
            </a:extLst>
          </p:cNvPr>
          <p:cNvGrpSpPr/>
          <p:nvPr/>
        </p:nvGrpSpPr>
        <p:grpSpPr>
          <a:xfrm>
            <a:off x="4332174" y="517575"/>
            <a:ext cx="790441" cy="843085"/>
            <a:chOff x="3111408" y="311727"/>
            <a:chExt cx="959480" cy="102338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905C6F0-2FB9-434B-41C8-4C9514D96E97}"/>
                </a:ext>
              </a:extLst>
            </p:cNvPr>
            <p:cNvSpPr/>
            <p:nvPr/>
          </p:nvSpPr>
          <p:spPr>
            <a:xfrm>
              <a:off x="3112357" y="866136"/>
              <a:ext cx="958215" cy="324149"/>
            </a:xfrm>
            <a:prstGeom prst="rect">
              <a:avLst/>
            </a:prstGeom>
            <a:solidFill>
              <a:srgbClr val="BEBAD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EF0EF453-F131-F66F-855C-25A5CAFC58F8}"/>
                </a:ext>
              </a:extLst>
            </p:cNvPr>
            <p:cNvSpPr/>
            <p:nvPr/>
          </p:nvSpPr>
          <p:spPr>
            <a:xfrm>
              <a:off x="3111408" y="1010961"/>
              <a:ext cx="958215" cy="324149"/>
            </a:xfrm>
            <a:prstGeom prst="ellipse">
              <a:avLst/>
            </a:prstGeom>
            <a:solidFill>
              <a:srgbClr val="BEBADA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650E544A-6643-4638-28E5-5E6D58F16258}"/>
                </a:ext>
              </a:extLst>
            </p:cNvPr>
            <p:cNvSpPr/>
            <p:nvPr/>
          </p:nvSpPr>
          <p:spPr>
            <a:xfrm>
              <a:off x="3112673" y="704061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5320265-F0E8-646C-D45A-2FAA0899574B}"/>
                </a:ext>
              </a:extLst>
            </p:cNvPr>
            <p:cNvSpPr/>
            <p:nvPr/>
          </p:nvSpPr>
          <p:spPr>
            <a:xfrm>
              <a:off x="3112357" y="515859"/>
              <a:ext cx="958215" cy="324149"/>
            </a:xfrm>
            <a:prstGeom prst="rect">
              <a:avLst/>
            </a:prstGeom>
            <a:solidFill>
              <a:srgbClr val="BEBAD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4860D3D8-283C-86E7-197E-25355B969696}"/>
                </a:ext>
              </a:extLst>
            </p:cNvPr>
            <p:cNvSpPr/>
            <p:nvPr/>
          </p:nvSpPr>
          <p:spPr>
            <a:xfrm>
              <a:off x="3111408" y="660684"/>
              <a:ext cx="958215" cy="324149"/>
            </a:xfrm>
            <a:prstGeom prst="ellipse">
              <a:avLst/>
            </a:prstGeom>
            <a:solidFill>
              <a:srgbClr val="BEBADA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01478075-0B3A-3CF8-5B65-6055B8B8B71A}"/>
                </a:ext>
              </a:extLst>
            </p:cNvPr>
            <p:cNvSpPr/>
            <p:nvPr/>
          </p:nvSpPr>
          <p:spPr>
            <a:xfrm>
              <a:off x="3112673" y="353784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77E04B64-52C8-0F45-D502-5207FF919528}"/>
                </a:ext>
              </a:extLst>
            </p:cNvPr>
            <p:cNvSpPr/>
            <p:nvPr/>
          </p:nvSpPr>
          <p:spPr>
            <a:xfrm>
              <a:off x="3112041" y="311727"/>
              <a:ext cx="958215" cy="324149"/>
            </a:xfrm>
            <a:prstGeom prst="ellipse">
              <a:avLst/>
            </a:prstGeom>
            <a:solidFill>
              <a:srgbClr val="BEBADA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CFA5342A-9F03-CAA0-46EE-8D3D3CD965FC}"/>
              </a:ext>
            </a:extLst>
          </p:cNvPr>
          <p:cNvGrpSpPr/>
          <p:nvPr/>
        </p:nvGrpSpPr>
        <p:grpSpPr>
          <a:xfrm>
            <a:off x="4322649" y="2874693"/>
            <a:ext cx="790441" cy="843085"/>
            <a:chOff x="5650369" y="336535"/>
            <a:chExt cx="959480" cy="1023383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DE8FDD-6107-222A-A4ED-B5D02A5BE93A}"/>
                </a:ext>
              </a:extLst>
            </p:cNvPr>
            <p:cNvSpPr/>
            <p:nvPr/>
          </p:nvSpPr>
          <p:spPr>
            <a:xfrm>
              <a:off x="5651318" y="890944"/>
              <a:ext cx="958215" cy="324149"/>
            </a:xfrm>
            <a:prstGeom prst="rect">
              <a:avLst/>
            </a:prstGeom>
            <a:solidFill>
              <a:srgbClr val="FB80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31521270-D770-D194-15C3-F8BB6EC6151E}"/>
                </a:ext>
              </a:extLst>
            </p:cNvPr>
            <p:cNvSpPr/>
            <p:nvPr/>
          </p:nvSpPr>
          <p:spPr>
            <a:xfrm>
              <a:off x="5650369" y="1035769"/>
              <a:ext cx="958215" cy="324149"/>
            </a:xfrm>
            <a:prstGeom prst="ellipse">
              <a:avLst/>
            </a:prstGeom>
            <a:solidFill>
              <a:srgbClr val="FB8072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54468A64-F153-624F-D08E-F9D2B09A7A43}"/>
                </a:ext>
              </a:extLst>
            </p:cNvPr>
            <p:cNvSpPr/>
            <p:nvPr/>
          </p:nvSpPr>
          <p:spPr>
            <a:xfrm>
              <a:off x="5651634" y="728869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6A45974-11D1-E725-ED07-075D8A241FF0}"/>
                </a:ext>
              </a:extLst>
            </p:cNvPr>
            <p:cNvSpPr/>
            <p:nvPr/>
          </p:nvSpPr>
          <p:spPr>
            <a:xfrm>
              <a:off x="5651318" y="540667"/>
              <a:ext cx="958215" cy="324149"/>
            </a:xfrm>
            <a:prstGeom prst="rect">
              <a:avLst/>
            </a:prstGeom>
            <a:solidFill>
              <a:srgbClr val="FB80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273B297E-21D0-A6AA-5F63-DC6AA9029444}"/>
                </a:ext>
              </a:extLst>
            </p:cNvPr>
            <p:cNvSpPr/>
            <p:nvPr/>
          </p:nvSpPr>
          <p:spPr>
            <a:xfrm>
              <a:off x="5650369" y="685492"/>
              <a:ext cx="958215" cy="324149"/>
            </a:xfrm>
            <a:prstGeom prst="ellipse">
              <a:avLst/>
            </a:prstGeom>
            <a:solidFill>
              <a:srgbClr val="FB8072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8505FDA7-4BAE-EF4C-110E-66C28E66E97D}"/>
                </a:ext>
              </a:extLst>
            </p:cNvPr>
            <p:cNvSpPr/>
            <p:nvPr/>
          </p:nvSpPr>
          <p:spPr>
            <a:xfrm>
              <a:off x="5651634" y="378592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D37E321B-6431-0235-D2F3-6EF15EF00EF5}"/>
                </a:ext>
              </a:extLst>
            </p:cNvPr>
            <p:cNvSpPr/>
            <p:nvPr/>
          </p:nvSpPr>
          <p:spPr>
            <a:xfrm>
              <a:off x="5651002" y="336535"/>
              <a:ext cx="958215" cy="324149"/>
            </a:xfrm>
            <a:prstGeom prst="ellipse">
              <a:avLst/>
            </a:prstGeom>
            <a:solidFill>
              <a:srgbClr val="FB8072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2C6D9A71-9C1F-9A03-7459-6EC0759F0C9E}"/>
              </a:ext>
            </a:extLst>
          </p:cNvPr>
          <p:cNvGrpSpPr/>
          <p:nvPr/>
        </p:nvGrpSpPr>
        <p:grpSpPr>
          <a:xfrm>
            <a:off x="9625180" y="5215118"/>
            <a:ext cx="790441" cy="843085"/>
            <a:chOff x="8476119" y="336535"/>
            <a:chExt cx="959480" cy="102338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CEAF566-A9CF-8332-F47A-8456AB730591}"/>
                </a:ext>
              </a:extLst>
            </p:cNvPr>
            <p:cNvSpPr/>
            <p:nvPr/>
          </p:nvSpPr>
          <p:spPr>
            <a:xfrm>
              <a:off x="8477068" y="890944"/>
              <a:ext cx="958215" cy="324149"/>
            </a:xfrm>
            <a:prstGeom prst="rect">
              <a:avLst/>
            </a:prstGeom>
            <a:solidFill>
              <a:srgbClr val="80B1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59EA4538-D0C3-F785-497B-8248F6701CA9}"/>
                </a:ext>
              </a:extLst>
            </p:cNvPr>
            <p:cNvSpPr/>
            <p:nvPr/>
          </p:nvSpPr>
          <p:spPr>
            <a:xfrm>
              <a:off x="8476119" y="1035769"/>
              <a:ext cx="958215" cy="324149"/>
            </a:xfrm>
            <a:prstGeom prst="ellipse">
              <a:avLst/>
            </a:prstGeom>
            <a:solidFill>
              <a:srgbClr val="80B1D3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0BD0D0CF-3AB5-89CD-68D4-51158E088EE2}"/>
                </a:ext>
              </a:extLst>
            </p:cNvPr>
            <p:cNvSpPr/>
            <p:nvPr/>
          </p:nvSpPr>
          <p:spPr>
            <a:xfrm>
              <a:off x="8477384" y="728869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EACEE7C-1775-AC21-41CC-A9BC3B4D39F2}"/>
                </a:ext>
              </a:extLst>
            </p:cNvPr>
            <p:cNvSpPr/>
            <p:nvPr/>
          </p:nvSpPr>
          <p:spPr>
            <a:xfrm>
              <a:off x="8477068" y="540667"/>
              <a:ext cx="958215" cy="324149"/>
            </a:xfrm>
            <a:prstGeom prst="rect">
              <a:avLst/>
            </a:prstGeom>
            <a:solidFill>
              <a:srgbClr val="80B1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1E47E66F-66E9-F3F0-E35C-36EBAC104037}"/>
                </a:ext>
              </a:extLst>
            </p:cNvPr>
            <p:cNvSpPr/>
            <p:nvPr/>
          </p:nvSpPr>
          <p:spPr>
            <a:xfrm>
              <a:off x="8476119" y="685492"/>
              <a:ext cx="958215" cy="324149"/>
            </a:xfrm>
            <a:prstGeom prst="ellipse">
              <a:avLst/>
            </a:prstGeom>
            <a:solidFill>
              <a:srgbClr val="80B1D3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BD2976FB-5924-B52E-F708-53394F070F73}"/>
                </a:ext>
              </a:extLst>
            </p:cNvPr>
            <p:cNvSpPr/>
            <p:nvPr/>
          </p:nvSpPr>
          <p:spPr>
            <a:xfrm>
              <a:off x="8477384" y="378592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C377B9E4-F685-2DB2-F353-C2B706AEE161}"/>
                </a:ext>
              </a:extLst>
            </p:cNvPr>
            <p:cNvSpPr/>
            <p:nvPr/>
          </p:nvSpPr>
          <p:spPr>
            <a:xfrm>
              <a:off x="8476752" y="336535"/>
              <a:ext cx="958215" cy="324149"/>
            </a:xfrm>
            <a:prstGeom prst="ellipse">
              <a:avLst/>
            </a:prstGeom>
            <a:solidFill>
              <a:srgbClr val="80B1D3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F941F5B5-E80F-5E86-5CE3-4D6EF0A5A5FC}"/>
              </a:ext>
            </a:extLst>
          </p:cNvPr>
          <p:cNvGrpSpPr/>
          <p:nvPr/>
        </p:nvGrpSpPr>
        <p:grpSpPr>
          <a:xfrm>
            <a:off x="6967855" y="2874148"/>
            <a:ext cx="790441" cy="843085"/>
            <a:chOff x="10341124" y="405616"/>
            <a:chExt cx="959480" cy="1023383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1051774-E5B0-B3CD-5D48-84AEC06DB2DC}"/>
                </a:ext>
              </a:extLst>
            </p:cNvPr>
            <p:cNvSpPr/>
            <p:nvPr/>
          </p:nvSpPr>
          <p:spPr>
            <a:xfrm>
              <a:off x="10342073" y="960025"/>
              <a:ext cx="958215" cy="324149"/>
            </a:xfrm>
            <a:prstGeom prst="rect">
              <a:avLst/>
            </a:prstGeom>
            <a:solidFill>
              <a:srgbClr val="FDB4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1E3E983C-083F-2099-354F-4624589FECB4}"/>
                </a:ext>
              </a:extLst>
            </p:cNvPr>
            <p:cNvSpPr/>
            <p:nvPr/>
          </p:nvSpPr>
          <p:spPr>
            <a:xfrm>
              <a:off x="10341124" y="1104850"/>
              <a:ext cx="958215" cy="324149"/>
            </a:xfrm>
            <a:prstGeom prst="ellipse">
              <a:avLst/>
            </a:prstGeom>
            <a:solidFill>
              <a:srgbClr val="FDB462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69D956AE-34F1-8553-D6E3-1556404CA135}"/>
                </a:ext>
              </a:extLst>
            </p:cNvPr>
            <p:cNvSpPr/>
            <p:nvPr/>
          </p:nvSpPr>
          <p:spPr>
            <a:xfrm>
              <a:off x="10342389" y="797950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FDF35D7-A584-1335-BB09-90C0951DF214}"/>
                </a:ext>
              </a:extLst>
            </p:cNvPr>
            <p:cNvSpPr/>
            <p:nvPr/>
          </p:nvSpPr>
          <p:spPr>
            <a:xfrm>
              <a:off x="10342073" y="609748"/>
              <a:ext cx="958215" cy="324149"/>
            </a:xfrm>
            <a:prstGeom prst="rect">
              <a:avLst/>
            </a:prstGeom>
            <a:solidFill>
              <a:srgbClr val="FDB4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6A43E45F-40AD-BB86-76B1-9D16980349AF}"/>
                </a:ext>
              </a:extLst>
            </p:cNvPr>
            <p:cNvSpPr/>
            <p:nvPr/>
          </p:nvSpPr>
          <p:spPr>
            <a:xfrm>
              <a:off x="10341124" y="754573"/>
              <a:ext cx="958215" cy="324149"/>
            </a:xfrm>
            <a:prstGeom prst="ellipse">
              <a:avLst/>
            </a:prstGeom>
            <a:solidFill>
              <a:srgbClr val="FDB462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E34BD5C4-B0B1-23CC-281E-CA3FC11ACD64}"/>
                </a:ext>
              </a:extLst>
            </p:cNvPr>
            <p:cNvSpPr/>
            <p:nvPr/>
          </p:nvSpPr>
          <p:spPr>
            <a:xfrm>
              <a:off x="10342389" y="447673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E11908F0-90A6-A942-2BB8-442F0B27D562}"/>
                </a:ext>
              </a:extLst>
            </p:cNvPr>
            <p:cNvSpPr/>
            <p:nvPr/>
          </p:nvSpPr>
          <p:spPr>
            <a:xfrm>
              <a:off x="10341757" y="405616"/>
              <a:ext cx="958215" cy="324149"/>
            </a:xfrm>
            <a:prstGeom prst="ellipse">
              <a:avLst/>
            </a:prstGeom>
            <a:solidFill>
              <a:srgbClr val="FDB462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8" name="Groupe 67">
            <a:extLst>
              <a:ext uri="{FF2B5EF4-FFF2-40B4-BE49-F238E27FC236}">
                <a16:creationId xmlns:a16="http://schemas.microsoft.com/office/drawing/2014/main" id="{BB3BD323-2C76-F75C-B2A8-EFA74EA30942}"/>
              </a:ext>
            </a:extLst>
          </p:cNvPr>
          <p:cNvGrpSpPr/>
          <p:nvPr/>
        </p:nvGrpSpPr>
        <p:grpSpPr>
          <a:xfrm>
            <a:off x="4332174" y="5215663"/>
            <a:ext cx="790441" cy="843085"/>
            <a:chOff x="10739906" y="2259785"/>
            <a:chExt cx="959480" cy="1023383"/>
          </a:xfrm>
          <a:effectLst/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7E6AD1C-27BD-AB93-15D0-3C395D9725F7}"/>
                </a:ext>
              </a:extLst>
            </p:cNvPr>
            <p:cNvSpPr/>
            <p:nvPr/>
          </p:nvSpPr>
          <p:spPr>
            <a:xfrm>
              <a:off x="10740855" y="2814194"/>
              <a:ext cx="958215" cy="324149"/>
            </a:xfrm>
            <a:prstGeom prst="rect">
              <a:avLst/>
            </a:prstGeom>
            <a:solidFill>
              <a:srgbClr val="B3DE6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A3CACF64-BCBD-0AA0-5C96-C7969834A424}"/>
                </a:ext>
              </a:extLst>
            </p:cNvPr>
            <p:cNvSpPr/>
            <p:nvPr/>
          </p:nvSpPr>
          <p:spPr>
            <a:xfrm>
              <a:off x="10739906" y="2959019"/>
              <a:ext cx="958215" cy="324149"/>
            </a:xfrm>
            <a:prstGeom prst="ellipse">
              <a:avLst/>
            </a:prstGeom>
            <a:solidFill>
              <a:srgbClr val="B3DE69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7AE1F921-5104-B303-6543-AEE124C04131}"/>
                </a:ext>
              </a:extLst>
            </p:cNvPr>
            <p:cNvSpPr/>
            <p:nvPr/>
          </p:nvSpPr>
          <p:spPr>
            <a:xfrm>
              <a:off x="10741171" y="2652119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BE6349B1-AA5E-8808-23D7-1ECCA90BDCD8}"/>
                </a:ext>
              </a:extLst>
            </p:cNvPr>
            <p:cNvSpPr/>
            <p:nvPr/>
          </p:nvSpPr>
          <p:spPr>
            <a:xfrm>
              <a:off x="10740855" y="2463917"/>
              <a:ext cx="958215" cy="324149"/>
            </a:xfrm>
            <a:prstGeom prst="rect">
              <a:avLst/>
            </a:prstGeom>
            <a:solidFill>
              <a:srgbClr val="B3DE6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9B0AD09B-7C5E-432F-6F27-5D18A94A51D6}"/>
                </a:ext>
              </a:extLst>
            </p:cNvPr>
            <p:cNvSpPr/>
            <p:nvPr/>
          </p:nvSpPr>
          <p:spPr>
            <a:xfrm>
              <a:off x="10739906" y="2608742"/>
              <a:ext cx="958215" cy="324149"/>
            </a:xfrm>
            <a:prstGeom prst="ellipse">
              <a:avLst/>
            </a:prstGeom>
            <a:solidFill>
              <a:srgbClr val="B3DE69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53CB4773-BF55-8A16-CC50-3B5AA6016EA6}"/>
                </a:ext>
              </a:extLst>
            </p:cNvPr>
            <p:cNvSpPr/>
            <p:nvPr/>
          </p:nvSpPr>
          <p:spPr>
            <a:xfrm>
              <a:off x="10741171" y="2301842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298D112A-A63F-D18A-ECB0-E2CF68B00230}"/>
                </a:ext>
              </a:extLst>
            </p:cNvPr>
            <p:cNvSpPr/>
            <p:nvPr/>
          </p:nvSpPr>
          <p:spPr>
            <a:xfrm>
              <a:off x="10740539" y="2259785"/>
              <a:ext cx="958215" cy="324149"/>
            </a:xfrm>
            <a:prstGeom prst="ellipse">
              <a:avLst/>
            </a:prstGeom>
            <a:solidFill>
              <a:srgbClr val="B3DE69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D2C0C6B-D481-127B-5854-58813F9A652A}"/>
              </a:ext>
            </a:extLst>
          </p:cNvPr>
          <p:cNvGrpSpPr/>
          <p:nvPr/>
        </p:nvGrpSpPr>
        <p:grpSpPr>
          <a:xfrm>
            <a:off x="6958330" y="524877"/>
            <a:ext cx="790441" cy="843085"/>
            <a:chOff x="10819598" y="4313452"/>
            <a:chExt cx="959480" cy="1023383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CFB83EA-17C5-2DA8-D708-DEF08A01E56C}"/>
                </a:ext>
              </a:extLst>
            </p:cNvPr>
            <p:cNvSpPr/>
            <p:nvPr/>
          </p:nvSpPr>
          <p:spPr>
            <a:xfrm>
              <a:off x="10820547" y="4867861"/>
              <a:ext cx="958215" cy="324149"/>
            </a:xfrm>
            <a:prstGeom prst="rect">
              <a:avLst/>
            </a:prstGeom>
            <a:solidFill>
              <a:srgbClr val="FCCDE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50098DFE-A161-EA31-1255-4593F573B9F1}"/>
                </a:ext>
              </a:extLst>
            </p:cNvPr>
            <p:cNvSpPr/>
            <p:nvPr/>
          </p:nvSpPr>
          <p:spPr>
            <a:xfrm>
              <a:off x="10819598" y="5012686"/>
              <a:ext cx="958215" cy="324149"/>
            </a:xfrm>
            <a:prstGeom prst="ellipse">
              <a:avLst/>
            </a:prstGeom>
            <a:solidFill>
              <a:srgbClr val="FCCDE5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9A6E21E-888C-346D-12E6-E89F6C52C506}"/>
                </a:ext>
              </a:extLst>
            </p:cNvPr>
            <p:cNvSpPr/>
            <p:nvPr/>
          </p:nvSpPr>
          <p:spPr>
            <a:xfrm>
              <a:off x="10820863" y="4705786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DC765989-F227-7969-5E7A-2E671C55B5FC}"/>
                </a:ext>
              </a:extLst>
            </p:cNvPr>
            <p:cNvSpPr/>
            <p:nvPr/>
          </p:nvSpPr>
          <p:spPr>
            <a:xfrm>
              <a:off x="10820547" y="4517584"/>
              <a:ext cx="958215" cy="324149"/>
            </a:xfrm>
            <a:prstGeom prst="rect">
              <a:avLst/>
            </a:prstGeom>
            <a:solidFill>
              <a:srgbClr val="FCCDE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624DCFF5-D88F-0A0C-90CC-9726818107A7}"/>
                </a:ext>
              </a:extLst>
            </p:cNvPr>
            <p:cNvSpPr/>
            <p:nvPr/>
          </p:nvSpPr>
          <p:spPr>
            <a:xfrm>
              <a:off x="10819598" y="4662409"/>
              <a:ext cx="958215" cy="324149"/>
            </a:xfrm>
            <a:prstGeom prst="ellipse">
              <a:avLst/>
            </a:prstGeom>
            <a:solidFill>
              <a:srgbClr val="FCCDE5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63EC764F-E942-B463-9FC1-4376D74C3FCD}"/>
                </a:ext>
              </a:extLst>
            </p:cNvPr>
            <p:cNvSpPr/>
            <p:nvPr/>
          </p:nvSpPr>
          <p:spPr>
            <a:xfrm>
              <a:off x="10820863" y="4355509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E8058F-AAD1-E239-8C4F-1ECADAA4CFFF}"/>
                </a:ext>
              </a:extLst>
            </p:cNvPr>
            <p:cNvSpPr/>
            <p:nvPr/>
          </p:nvSpPr>
          <p:spPr>
            <a:xfrm>
              <a:off x="10820231" y="4313452"/>
              <a:ext cx="958215" cy="324149"/>
            </a:xfrm>
            <a:prstGeom prst="ellipse">
              <a:avLst/>
            </a:prstGeom>
            <a:solidFill>
              <a:srgbClr val="FCCDE5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7" name="Groupe 76">
            <a:extLst>
              <a:ext uri="{FF2B5EF4-FFF2-40B4-BE49-F238E27FC236}">
                <a16:creationId xmlns:a16="http://schemas.microsoft.com/office/drawing/2014/main" id="{EEC49C9F-96A6-0FBB-DDA2-A172DE5FED74}"/>
              </a:ext>
            </a:extLst>
          </p:cNvPr>
          <p:cNvGrpSpPr/>
          <p:nvPr/>
        </p:nvGrpSpPr>
        <p:grpSpPr>
          <a:xfrm>
            <a:off x="1676400" y="2874693"/>
            <a:ext cx="790441" cy="843085"/>
            <a:chOff x="10819598" y="5451953"/>
            <a:chExt cx="959480" cy="1023383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097C6EB6-5265-912F-54BF-00CA0616501B}"/>
                </a:ext>
              </a:extLst>
            </p:cNvPr>
            <p:cNvSpPr/>
            <p:nvPr/>
          </p:nvSpPr>
          <p:spPr>
            <a:xfrm>
              <a:off x="10820547" y="6006362"/>
              <a:ext cx="958215" cy="324149"/>
            </a:xfrm>
            <a:prstGeom prst="rect">
              <a:avLst/>
            </a:prstGeom>
            <a:solidFill>
              <a:srgbClr val="BC80B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F29FF0AF-4DB8-3F56-E97D-D93AB19AFE2D}"/>
                </a:ext>
              </a:extLst>
            </p:cNvPr>
            <p:cNvSpPr/>
            <p:nvPr/>
          </p:nvSpPr>
          <p:spPr>
            <a:xfrm>
              <a:off x="10819598" y="6151187"/>
              <a:ext cx="958215" cy="324149"/>
            </a:xfrm>
            <a:prstGeom prst="ellipse">
              <a:avLst/>
            </a:prstGeom>
            <a:solidFill>
              <a:srgbClr val="BC80BD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C3A9BD96-4F0E-59CB-4823-AFBF15111ECD}"/>
                </a:ext>
              </a:extLst>
            </p:cNvPr>
            <p:cNvSpPr/>
            <p:nvPr/>
          </p:nvSpPr>
          <p:spPr>
            <a:xfrm>
              <a:off x="10820863" y="5844287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9417124D-3459-57B5-A18C-B5D1494FD06D}"/>
                </a:ext>
              </a:extLst>
            </p:cNvPr>
            <p:cNvSpPr/>
            <p:nvPr/>
          </p:nvSpPr>
          <p:spPr>
            <a:xfrm>
              <a:off x="10820547" y="5656085"/>
              <a:ext cx="958215" cy="324149"/>
            </a:xfrm>
            <a:prstGeom prst="rect">
              <a:avLst/>
            </a:prstGeom>
            <a:solidFill>
              <a:srgbClr val="BC80B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BA66D3F0-4E2C-C795-94C8-376BA85A43FC}"/>
                </a:ext>
              </a:extLst>
            </p:cNvPr>
            <p:cNvSpPr/>
            <p:nvPr/>
          </p:nvSpPr>
          <p:spPr>
            <a:xfrm>
              <a:off x="10819598" y="5800910"/>
              <a:ext cx="958215" cy="324149"/>
            </a:xfrm>
            <a:prstGeom prst="ellipse">
              <a:avLst/>
            </a:prstGeom>
            <a:solidFill>
              <a:srgbClr val="BC80BD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B612D7BC-64D6-007F-3AC0-F8C8672C873D}"/>
                </a:ext>
              </a:extLst>
            </p:cNvPr>
            <p:cNvSpPr/>
            <p:nvPr/>
          </p:nvSpPr>
          <p:spPr>
            <a:xfrm>
              <a:off x="10820863" y="5494010"/>
              <a:ext cx="958215" cy="324149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BE1CB9B2-7762-67C0-932B-CF4A95CE6593}"/>
                </a:ext>
              </a:extLst>
            </p:cNvPr>
            <p:cNvSpPr/>
            <p:nvPr/>
          </p:nvSpPr>
          <p:spPr>
            <a:xfrm>
              <a:off x="10820231" y="5451953"/>
              <a:ext cx="958215" cy="324149"/>
            </a:xfrm>
            <a:prstGeom prst="ellipse">
              <a:avLst/>
            </a:prstGeom>
            <a:solidFill>
              <a:srgbClr val="BC80BD"/>
            </a:solidFill>
            <a:ln w="31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78" name="Flèche : double flèche horizontale 77">
            <a:extLst>
              <a:ext uri="{FF2B5EF4-FFF2-40B4-BE49-F238E27FC236}">
                <a16:creationId xmlns:a16="http://schemas.microsoft.com/office/drawing/2014/main" id="{3C255076-72EE-0A0F-F0AA-B3746327BE07}"/>
              </a:ext>
            </a:extLst>
          </p:cNvPr>
          <p:cNvSpPr/>
          <p:nvPr/>
        </p:nvSpPr>
        <p:spPr>
          <a:xfrm>
            <a:off x="2622533" y="3109257"/>
            <a:ext cx="1508817" cy="365455"/>
          </a:xfrm>
          <a:prstGeom prst="leftRightArrow">
            <a:avLst/>
          </a:prstGeom>
          <a:solidFill>
            <a:srgbClr val="D9D9D9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Flèche : double flèche horizontale 78">
            <a:extLst>
              <a:ext uri="{FF2B5EF4-FFF2-40B4-BE49-F238E27FC236}">
                <a16:creationId xmlns:a16="http://schemas.microsoft.com/office/drawing/2014/main" id="{753582FB-035A-CB34-D03C-B1CFB03BB480}"/>
              </a:ext>
            </a:extLst>
          </p:cNvPr>
          <p:cNvSpPr/>
          <p:nvPr/>
        </p:nvSpPr>
        <p:spPr>
          <a:xfrm>
            <a:off x="5302564" y="3117719"/>
            <a:ext cx="1483562" cy="365455"/>
          </a:xfrm>
          <a:prstGeom prst="leftRightArrow">
            <a:avLst/>
          </a:prstGeom>
          <a:solidFill>
            <a:srgbClr val="D9D9D9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Flèche : double flèche horizontale 79">
            <a:extLst>
              <a:ext uri="{FF2B5EF4-FFF2-40B4-BE49-F238E27FC236}">
                <a16:creationId xmlns:a16="http://schemas.microsoft.com/office/drawing/2014/main" id="{0D7E5014-04AC-73D8-A40A-677583FDA002}"/>
              </a:ext>
            </a:extLst>
          </p:cNvPr>
          <p:cNvSpPr/>
          <p:nvPr/>
        </p:nvSpPr>
        <p:spPr>
          <a:xfrm>
            <a:off x="7938983" y="3126182"/>
            <a:ext cx="1482521" cy="365455"/>
          </a:xfrm>
          <a:prstGeom prst="leftRightArrow">
            <a:avLst/>
          </a:prstGeom>
          <a:solidFill>
            <a:srgbClr val="D9D9D9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1" name="Flèche : double flèche horizontale 80">
            <a:extLst>
              <a:ext uri="{FF2B5EF4-FFF2-40B4-BE49-F238E27FC236}">
                <a16:creationId xmlns:a16="http://schemas.microsoft.com/office/drawing/2014/main" id="{372232E1-3B74-2DD2-9676-5FEE7150FC37}"/>
              </a:ext>
            </a:extLst>
          </p:cNvPr>
          <p:cNvSpPr/>
          <p:nvPr/>
        </p:nvSpPr>
        <p:spPr>
          <a:xfrm rot="5400000">
            <a:off x="4186618" y="4381400"/>
            <a:ext cx="1080506" cy="365455"/>
          </a:xfrm>
          <a:prstGeom prst="leftRightArrow">
            <a:avLst/>
          </a:prstGeom>
          <a:solidFill>
            <a:srgbClr val="D9D9D9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2" name="Flèche : double flèche horizontale 81">
            <a:extLst>
              <a:ext uri="{FF2B5EF4-FFF2-40B4-BE49-F238E27FC236}">
                <a16:creationId xmlns:a16="http://schemas.microsoft.com/office/drawing/2014/main" id="{E3A1AE62-35F2-4492-770B-18AABA284DAA}"/>
              </a:ext>
            </a:extLst>
          </p:cNvPr>
          <p:cNvSpPr/>
          <p:nvPr/>
        </p:nvSpPr>
        <p:spPr>
          <a:xfrm rot="5400000">
            <a:off x="9480147" y="4381400"/>
            <a:ext cx="1080507" cy="365455"/>
          </a:xfrm>
          <a:prstGeom prst="leftRightArrow">
            <a:avLst/>
          </a:prstGeom>
          <a:solidFill>
            <a:srgbClr val="D9D9D9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3" name="Flèche : double flèche horizontale 82">
            <a:extLst>
              <a:ext uri="{FF2B5EF4-FFF2-40B4-BE49-F238E27FC236}">
                <a16:creationId xmlns:a16="http://schemas.microsoft.com/office/drawing/2014/main" id="{419C262A-FC0C-7FD2-E7FF-2BDDB72288BC}"/>
              </a:ext>
            </a:extLst>
          </p:cNvPr>
          <p:cNvSpPr/>
          <p:nvPr/>
        </p:nvSpPr>
        <p:spPr>
          <a:xfrm rot="5400000">
            <a:off x="4170925" y="2064601"/>
            <a:ext cx="1080506" cy="365455"/>
          </a:xfrm>
          <a:prstGeom prst="leftRightArrow">
            <a:avLst/>
          </a:prstGeom>
          <a:solidFill>
            <a:srgbClr val="D9D9D9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4" name="Flèche : double flèche horizontale 83">
            <a:extLst>
              <a:ext uri="{FF2B5EF4-FFF2-40B4-BE49-F238E27FC236}">
                <a16:creationId xmlns:a16="http://schemas.microsoft.com/office/drawing/2014/main" id="{A86C5A67-8658-DE0A-9297-2C8FD49B6F8F}"/>
              </a:ext>
            </a:extLst>
          </p:cNvPr>
          <p:cNvSpPr/>
          <p:nvPr/>
        </p:nvSpPr>
        <p:spPr>
          <a:xfrm rot="5400000">
            <a:off x="6797081" y="2061842"/>
            <a:ext cx="1080506" cy="365455"/>
          </a:xfrm>
          <a:prstGeom prst="leftRightArrow">
            <a:avLst/>
          </a:prstGeom>
          <a:solidFill>
            <a:srgbClr val="D9D9D9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2DE2296B-A4EE-4701-A5CB-6AC59DC1612F}"/>
              </a:ext>
            </a:extLst>
          </p:cNvPr>
          <p:cNvSpPr txBox="1"/>
          <p:nvPr/>
        </p:nvSpPr>
        <p:spPr>
          <a:xfrm>
            <a:off x="3362418" y="1362283"/>
            <a:ext cx="2716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rgbClr val="44546A"/>
                </a:solidFill>
                <a:latin typeface="Bahnschrift" panose="020B0502040204020203" pitchFamily="34" charset="0"/>
              </a:rPr>
              <a:t>olist_order_payments_dataset</a:t>
            </a:r>
          </a:p>
        </p:txBody>
      </p:sp>
      <p:sp>
        <p:nvSpPr>
          <p:cNvPr id="88" name="ZoneTexte 87">
            <a:extLst>
              <a:ext uri="{FF2B5EF4-FFF2-40B4-BE49-F238E27FC236}">
                <a16:creationId xmlns:a16="http://schemas.microsoft.com/office/drawing/2014/main" id="{CCC9C243-A4C8-3483-47D1-2A3A5CC95E25}"/>
              </a:ext>
            </a:extLst>
          </p:cNvPr>
          <p:cNvSpPr txBox="1"/>
          <p:nvPr/>
        </p:nvSpPr>
        <p:spPr>
          <a:xfrm>
            <a:off x="5994744" y="1360935"/>
            <a:ext cx="2716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rgbClr val="44546A"/>
                </a:solidFill>
                <a:latin typeface="Bahnschrift" panose="020B0502040204020203" pitchFamily="34" charset="0"/>
              </a:rPr>
              <a:t>olist_products_dataset</a:t>
            </a:r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3005ADF9-1395-1CF3-B21F-982031F5D38B}"/>
              </a:ext>
            </a:extLst>
          </p:cNvPr>
          <p:cNvSpPr txBox="1"/>
          <p:nvPr/>
        </p:nvSpPr>
        <p:spPr>
          <a:xfrm>
            <a:off x="3381468" y="3688670"/>
            <a:ext cx="2716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rgbClr val="44546A"/>
                </a:solidFill>
                <a:latin typeface="Bahnschrift" panose="020B0502040204020203" pitchFamily="34" charset="0"/>
              </a:rPr>
              <a:t>olist_orders_dataset</a:t>
            </a:r>
          </a:p>
        </p:txBody>
      </p:sp>
      <p:sp>
        <p:nvSpPr>
          <p:cNvPr id="90" name="ZoneTexte 89">
            <a:extLst>
              <a:ext uri="{FF2B5EF4-FFF2-40B4-BE49-F238E27FC236}">
                <a16:creationId xmlns:a16="http://schemas.microsoft.com/office/drawing/2014/main" id="{238A00EA-F387-E3C4-16D9-A645E4248F75}"/>
              </a:ext>
            </a:extLst>
          </p:cNvPr>
          <p:cNvSpPr txBox="1"/>
          <p:nvPr/>
        </p:nvSpPr>
        <p:spPr>
          <a:xfrm>
            <a:off x="6044345" y="3687941"/>
            <a:ext cx="2716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rgbClr val="44546A"/>
                </a:solidFill>
                <a:latin typeface="Bahnschrift" panose="020B0502040204020203" pitchFamily="34" charset="0"/>
              </a:rPr>
              <a:t>olist_order_items_dataset</a:t>
            </a:r>
          </a:p>
        </p:txBody>
      </p:sp>
      <p:sp>
        <p:nvSpPr>
          <p:cNvPr id="91" name="ZoneTexte 90">
            <a:extLst>
              <a:ext uri="{FF2B5EF4-FFF2-40B4-BE49-F238E27FC236}">
                <a16:creationId xmlns:a16="http://schemas.microsoft.com/office/drawing/2014/main" id="{05BE7E69-E819-930E-EA49-F2160F6BAE0E}"/>
              </a:ext>
            </a:extLst>
          </p:cNvPr>
          <p:cNvSpPr txBox="1"/>
          <p:nvPr/>
        </p:nvSpPr>
        <p:spPr>
          <a:xfrm>
            <a:off x="8667484" y="3687757"/>
            <a:ext cx="2716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rgbClr val="44546A"/>
                </a:solidFill>
                <a:latin typeface="Bahnschrift" panose="020B0502040204020203" pitchFamily="34" charset="0"/>
              </a:rPr>
              <a:t>olist_sellers_dataset</a:t>
            </a:r>
          </a:p>
        </p:txBody>
      </p:sp>
      <p:sp>
        <p:nvSpPr>
          <p:cNvPr id="92" name="ZoneTexte 91">
            <a:extLst>
              <a:ext uri="{FF2B5EF4-FFF2-40B4-BE49-F238E27FC236}">
                <a16:creationId xmlns:a16="http://schemas.microsoft.com/office/drawing/2014/main" id="{C24F0103-6BAC-9218-94A0-514B940055A0}"/>
              </a:ext>
            </a:extLst>
          </p:cNvPr>
          <p:cNvSpPr txBox="1"/>
          <p:nvPr/>
        </p:nvSpPr>
        <p:spPr>
          <a:xfrm>
            <a:off x="698923" y="3687522"/>
            <a:ext cx="2716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rgbClr val="44546A"/>
                </a:solidFill>
                <a:latin typeface="Bahnschrift" panose="020B0502040204020203" pitchFamily="34" charset="0"/>
              </a:rPr>
              <a:t>olist_order_reviews_dataset</a:t>
            </a:r>
          </a:p>
        </p:txBody>
      </p:sp>
      <p:sp>
        <p:nvSpPr>
          <p:cNvPr id="93" name="ZoneTexte 92">
            <a:extLst>
              <a:ext uri="{FF2B5EF4-FFF2-40B4-BE49-F238E27FC236}">
                <a16:creationId xmlns:a16="http://schemas.microsoft.com/office/drawing/2014/main" id="{2F976ECD-8690-C045-9CDC-C47C9CA7F860}"/>
              </a:ext>
            </a:extLst>
          </p:cNvPr>
          <p:cNvSpPr txBox="1"/>
          <p:nvPr/>
        </p:nvSpPr>
        <p:spPr>
          <a:xfrm>
            <a:off x="3369906" y="6032648"/>
            <a:ext cx="2716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rgbClr val="44546A"/>
                </a:solidFill>
                <a:latin typeface="Bahnschrift" panose="020B0502040204020203" pitchFamily="34" charset="0"/>
              </a:rPr>
              <a:t>olist_customers_dataset</a:t>
            </a:r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id="{0680CE97-C0A8-3BE9-D8FD-1191391BB179}"/>
              </a:ext>
            </a:extLst>
          </p:cNvPr>
          <p:cNvSpPr txBox="1"/>
          <p:nvPr/>
        </p:nvSpPr>
        <p:spPr>
          <a:xfrm>
            <a:off x="8667484" y="6028561"/>
            <a:ext cx="2716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rgbClr val="44546A"/>
                </a:solidFill>
                <a:latin typeface="Bahnschrift" panose="020B0502040204020203" pitchFamily="34" charset="0"/>
              </a:rPr>
              <a:t>olist_geolocation_dataset</a:t>
            </a:r>
          </a:p>
        </p:txBody>
      </p:sp>
      <p:sp>
        <p:nvSpPr>
          <p:cNvPr id="95" name="ZoneTexte 94">
            <a:extLst>
              <a:ext uri="{FF2B5EF4-FFF2-40B4-BE49-F238E27FC236}">
                <a16:creationId xmlns:a16="http://schemas.microsoft.com/office/drawing/2014/main" id="{8F78D7DE-8C71-DF99-9062-969816AD1E74}"/>
              </a:ext>
            </a:extLst>
          </p:cNvPr>
          <p:cNvSpPr txBox="1"/>
          <p:nvPr/>
        </p:nvSpPr>
        <p:spPr>
          <a:xfrm>
            <a:off x="4153106" y="4415661"/>
            <a:ext cx="1178600" cy="30777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rgbClr val="44546A"/>
                </a:solidFill>
                <a:latin typeface="Bahnschrift" panose="020B0502040204020203" pitchFamily="34" charset="0"/>
              </a:rPr>
              <a:t>customer_id</a:t>
            </a:r>
          </a:p>
        </p:txBody>
      </p:sp>
      <p:sp>
        <p:nvSpPr>
          <p:cNvPr id="96" name="Flèche : double flèche horizontale 95">
            <a:extLst>
              <a:ext uri="{FF2B5EF4-FFF2-40B4-BE49-F238E27FC236}">
                <a16:creationId xmlns:a16="http://schemas.microsoft.com/office/drawing/2014/main" id="{87E61A64-87F0-57A6-B6B8-13B8904627D5}"/>
              </a:ext>
            </a:extLst>
          </p:cNvPr>
          <p:cNvSpPr/>
          <p:nvPr/>
        </p:nvSpPr>
        <p:spPr>
          <a:xfrm>
            <a:off x="5302564" y="5454797"/>
            <a:ext cx="4118940" cy="365455"/>
          </a:xfrm>
          <a:prstGeom prst="leftRightArrow">
            <a:avLst/>
          </a:prstGeom>
          <a:solidFill>
            <a:srgbClr val="D9D9D9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ZoneTexte 96">
            <a:extLst>
              <a:ext uri="{FF2B5EF4-FFF2-40B4-BE49-F238E27FC236}">
                <a16:creationId xmlns:a16="http://schemas.microsoft.com/office/drawing/2014/main" id="{5E6730B1-6CF8-2ACB-92ED-42EB445FCC74}"/>
              </a:ext>
            </a:extLst>
          </p:cNvPr>
          <p:cNvSpPr txBox="1"/>
          <p:nvPr/>
        </p:nvSpPr>
        <p:spPr>
          <a:xfrm>
            <a:off x="9300562" y="4413189"/>
            <a:ext cx="1438633" cy="30777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rgbClr val="44546A"/>
                </a:solidFill>
                <a:latin typeface="Bahnschrift" panose="020B0502040204020203" pitchFamily="34" charset="0"/>
              </a:rPr>
              <a:t>Zip_code_prefix</a:t>
            </a:r>
          </a:p>
        </p:txBody>
      </p:sp>
      <p:sp>
        <p:nvSpPr>
          <p:cNvPr id="98" name="ZoneTexte 97">
            <a:extLst>
              <a:ext uri="{FF2B5EF4-FFF2-40B4-BE49-F238E27FC236}">
                <a16:creationId xmlns:a16="http://schemas.microsoft.com/office/drawing/2014/main" id="{FAF84AE6-19D6-0D76-0E93-85735A39971E}"/>
              </a:ext>
            </a:extLst>
          </p:cNvPr>
          <p:cNvSpPr txBox="1"/>
          <p:nvPr/>
        </p:nvSpPr>
        <p:spPr>
          <a:xfrm>
            <a:off x="6618017" y="5488002"/>
            <a:ext cx="1438633" cy="30777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rgbClr val="44546A"/>
                </a:solidFill>
                <a:latin typeface="Bahnschrift" panose="020B0502040204020203" pitchFamily="34" charset="0"/>
              </a:rPr>
              <a:t>Zip_code_prefix</a:t>
            </a:r>
          </a:p>
        </p:txBody>
      </p:sp>
      <p:sp>
        <p:nvSpPr>
          <p:cNvPr id="99" name="ZoneTexte 98">
            <a:extLst>
              <a:ext uri="{FF2B5EF4-FFF2-40B4-BE49-F238E27FC236}">
                <a16:creationId xmlns:a16="http://schemas.microsoft.com/office/drawing/2014/main" id="{C28E0668-F71E-FE3C-A7C6-70F90C66B22E}"/>
              </a:ext>
            </a:extLst>
          </p:cNvPr>
          <p:cNvSpPr txBox="1"/>
          <p:nvPr/>
        </p:nvSpPr>
        <p:spPr>
          <a:xfrm>
            <a:off x="2933827" y="3140645"/>
            <a:ext cx="886228" cy="30777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rgbClr val="44546A"/>
                </a:solidFill>
                <a:latin typeface="Bahnschrift" panose="020B0502040204020203" pitchFamily="34" charset="0"/>
              </a:rPr>
              <a:t>order_id</a:t>
            </a:r>
          </a:p>
        </p:txBody>
      </p:sp>
      <p:sp>
        <p:nvSpPr>
          <p:cNvPr id="100" name="ZoneTexte 99">
            <a:extLst>
              <a:ext uri="{FF2B5EF4-FFF2-40B4-BE49-F238E27FC236}">
                <a16:creationId xmlns:a16="http://schemas.microsoft.com/office/drawing/2014/main" id="{0E5DB1B9-E68F-ABB2-99B1-2D667A0E74F8}"/>
              </a:ext>
            </a:extLst>
          </p:cNvPr>
          <p:cNvSpPr txBox="1"/>
          <p:nvPr/>
        </p:nvSpPr>
        <p:spPr>
          <a:xfrm>
            <a:off x="4274755" y="2097942"/>
            <a:ext cx="886228" cy="30777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rgbClr val="44546A"/>
                </a:solidFill>
                <a:latin typeface="Bahnschrift" panose="020B0502040204020203" pitchFamily="34" charset="0"/>
              </a:rPr>
              <a:t>order_id</a:t>
            </a:r>
          </a:p>
        </p:txBody>
      </p:sp>
      <p:sp>
        <p:nvSpPr>
          <p:cNvPr id="101" name="ZoneTexte 100">
            <a:extLst>
              <a:ext uri="{FF2B5EF4-FFF2-40B4-BE49-F238E27FC236}">
                <a16:creationId xmlns:a16="http://schemas.microsoft.com/office/drawing/2014/main" id="{6ABD1939-34E0-D11B-20A7-B8B70936E5CF}"/>
              </a:ext>
            </a:extLst>
          </p:cNvPr>
          <p:cNvSpPr txBox="1"/>
          <p:nvPr/>
        </p:nvSpPr>
        <p:spPr>
          <a:xfrm>
            <a:off x="5603416" y="3147667"/>
            <a:ext cx="886228" cy="30777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rgbClr val="44546A"/>
                </a:solidFill>
                <a:latin typeface="Bahnschrift" panose="020B0502040204020203" pitchFamily="34" charset="0"/>
              </a:rPr>
              <a:t>order_id</a:t>
            </a:r>
          </a:p>
        </p:txBody>
      </p:sp>
      <p:sp>
        <p:nvSpPr>
          <p:cNvPr id="102" name="ZoneTexte 101">
            <a:extLst>
              <a:ext uri="{FF2B5EF4-FFF2-40B4-BE49-F238E27FC236}">
                <a16:creationId xmlns:a16="http://schemas.microsoft.com/office/drawing/2014/main" id="{7268A32C-59FF-2E72-C2DE-111E106941DE}"/>
              </a:ext>
            </a:extLst>
          </p:cNvPr>
          <p:cNvSpPr txBox="1"/>
          <p:nvPr/>
        </p:nvSpPr>
        <p:spPr>
          <a:xfrm>
            <a:off x="8229800" y="3154924"/>
            <a:ext cx="894418" cy="30777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rgbClr val="44546A"/>
                </a:solidFill>
                <a:latin typeface="Bahnschrift" panose="020B0502040204020203" pitchFamily="34" charset="0"/>
              </a:rPr>
              <a:t>seller_id</a:t>
            </a:r>
          </a:p>
        </p:txBody>
      </p:sp>
      <p:sp>
        <p:nvSpPr>
          <p:cNvPr id="103" name="ZoneTexte 102">
            <a:extLst>
              <a:ext uri="{FF2B5EF4-FFF2-40B4-BE49-F238E27FC236}">
                <a16:creationId xmlns:a16="http://schemas.microsoft.com/office/drawing/2014/main" id="{9115B4FF-355C-F2B9-059E-5CC3CCBAEFEB}"/>
              </a:ext>
            </a:extLst>
          </p:cNvPr>
          <p:cNvSpPr txBox="1"/>
          <p:nvPr/>
        </p:nvSpPr>
        <p:spPr>
          <a:xfrm>
            <a:off x="6839619" y="2097108"/>
            <a:ext cx="1019848" cy="30777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>
                <a:solidFill>
                  <a:srgbClr val="44546A"/>
                </a:solidFill>
                <a:latin typeface="Bahnschrift" panose="020B0502040204020203" pitchFamily="34" charset="0"/>
              </a:rPr>
              <a:t>product_id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ADE9D2-2E91-974F-C2DA-33F65A34E5B0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103FD5-1BA3-6320-1507-A07C2009695E}"/>
              </a:ext>
            </a:extLst>
          </p:cNvPr>
          <p:cNvSpPr/>
          <p:nvPr/>
        </p:nvSpPr>
        <p:spPr>
          <a:xfrm>
            <a:off x="-2034" y="1371600"/>
            <a:ext cx="241294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031FC59-A73E-DB1D-5F20-49A6901CF07B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91CD0C4-9797-71FF-8598-876E3FDF4AD5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FA2315C-1C90-0995-6F97-966E9BF8A5C6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2C7F4E4-8B17-6503-6D5A-4844C86CA865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0A30E53-B989-6EEC-6C4A-C63BE43CB85A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2957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7" grpId="0"/>
      <p:bldP spid="88" grpId="0"/>
      <p:bldP spid="89" grpId="0"/>
      <p:bldP spid="90" grpId="0"/>
      <p:bldP spid="91" grpId="0"/>
      <p:bldP spid="92" grpId="0"/>
      <p:bldP spid="93" grpId="0"/>
      <p:bldP spid="94" grpId="0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ADE9D2-2E91-974F-C2DA-33F65A34E5B0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103FD5-1BA3-6320-1507-A07C2009695E}"/>
              </a:ext>
            </a:extLst>
          </p:cNvPr>
          <p:cNvSpPr/>
          <p:nvPr/>
        </p:nvSpPr>
        <p:spPr>
          <a:xfrm>
            <a:off x="-2034" y="1371600"/>
            <a:ext cx="241294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031FC59-A73E-DB1D-5F20-49A6901CF07B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91CD0C4-9797-71FF-8598-876E3FDF4AD5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FA2315C-1C90-0995-6F97-966E9BF8A5C6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2C7F4E4-8B17-6503-6D5A-4844C86CA865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0A30E53-B989-6EEC-6C4A-C63BE43CB85A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AD85518C-8E6B-75CE-5A71-94B80C980933}"/>
              </a:ext>
            </a:extLst>
          </p:cNvPr>
          <p:cNvSpPr/>
          <p:nvPr/>
        </p:nvSpPr>
        <p:spPr>
          <a:xfrm>
            <a:off x="3744906" y="767090"/>
            <a:ext cx="4702187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FEATURE ENGINEERING </a:t>
            </a:r>
            <a:endParaRPr lang="fr-FR" dirty="0">
              <a:solidFill>
                <a:srgbClr val="44546A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1" name="Rectangle : coins arrondis 40">
            <a:extLst>
              <a:ext uri="{FF2B5EF4-FFF2-40B4-BE49-F238E27FC236}">
                <a16:creationId xmlns:a16="http://schemas.microsoft.com/office/drawing/2014/main" id="{3EAF6696-AD73-4AD5-26F7-E5A8636217B2}"/>
              </a:ext>
            </a:extLst>
          </p:cNvPr>
          <p:cNvSpPr/>
          <p:nvPr/>
        </p:nvSpPr>
        <p:spPr>
          <a:xfrm>
            <a:off x="1419073" y="2066538"/>
            <a:ext cx="4124477" cy="3875042"/>
          </a:xfrm>
          <a:prstGeom prst="roundRect">
            <a:avLst/>
          </a:prstGeom>
          <a:solidFill>
            <a:schemeClr val="bg1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 : coins arrondis 41">
            <a:extLst>
              <a:ext uri="{FF2B5EF4-FFF2-40B4-BE49-F238E27FC236}">
                <a16:creationId xmlns:a16="http://schemas.microsoft.com/office/drawing/2014/main" id="{9E447D4A-7A86-7732-7675-4783E8949637}"/>
              </a:ext>
            </a:extLst>
          </p:cNvPr>
          <p:cNvSpPr/>
          <p:nvPr/>
        </p:nvSpPr>
        <p:spPr>
          <a:xfrm>
            <a:off x="2667000" y="1823626"/>
            <a:ext cx="164592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CRÉATION</a:t>
            </a:r>
          </a:p>
        </p:txBody>
      </p:sp>
      <p:sp>
        <p:nvSpPr>
          <p:cNvPr id="43" name="Rectangle : coins arrondis 42">
            <a:extLst>
              <a:ext uri="{FF2B5EF4-FFF2-40B4-BE49-F238E27FC236}">
                <a16:creationId xmlns:a16="http://schemas.microsoft.com/office/drawing/2014/main" id="{04647651-0A64-F5BC-CB38-C1FA30A2A835}"/>
              </a:ext>
            </a:extLst>
          </p:cNvPr>
          <p:cNvSpPr/>
          <p:nvPr/>
        </p:nvSpPr>
        <p:spPr>
          <a:xfrm>
            <a:off x="6584952" y="2066538"/>
            <a:ext cx="4533900" cy="3875042"/>
          </a:xfrm>
          <a:prstGeom prst="roundRect">
            <a:avLst/>
          </a:prstGeom>
          <a:solidFill>
            <a:schemeClr val="bg1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 : coins arrondis 43">
            <a:extLst>
              <a:ext uri="{FF2B5EF4-FFF2-40B4-BE49-F238E27FC236}">
                <a16:creationId xmlns:a16="http://schemas.microsoft.com/office/drawing/2014/main" id="{88FCBD15-FD9E-73F7-F103-6C89AE3E33DA}"/>
              </a:ext>
            </a:extLst>
          </p:cNvPr>
          <p:cNvSpPr/>
          <p:nvPr/>
        </p:nvSpPr>
        <p:spPr>
          <a:xfrm>
            <a:off x="7597139" y="1823626"/>
            <a:ext cx="2491741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SIMPLIFICATION</a:t>
            </a:r>
          </a:p>
        </p:txBody>
      </p:sp>
      <p:sp>
        <p:nvSpPr>
          <p:cNvPr id="86" name="Rectangle : avec coins arrondis en diagonale 85">
            <a:extLst>
              <a:ext uri="{FF2B5EF4-FFF2-40B4-BE49-F238E27FC236}">
                <a16:creationId xmlns:a16="http://schemas.microsoft.com/office/drawing/2014/main" id="{1CD09283-8F3C-B0FE-3A99-961B1324F378}"/>
              </a:ext>
            </a:extLst>
          </p:cNvPr>
          <p:cNvSpPr/>
          <p:nvPr/>
        </p:nvSpPr>
        <p:spPr>
          <a:xfrm>
            <a:off x="1980565" y="2530270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i="1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customer_seller_distance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05" name="Rectangle : avec coins arrondis en diagonale 104">
            <a:extLst>
              <a:ext uri="{FF2B5EF4-FFF2-40B4-BE49-F238E27FC236}">
                <a16:creationId xmlns:a16="http://schemas.microsoft.com/office/drawing/2014/main" id="{B6F405CB-9B0A-5FC9-FF4C-3BE4BFCE1B6C}"/>
              </a:ext>
            </a:extLst>
          </p:cNvPr>
          <p:cNvSpPr/>
          <p:nvPr/>
        </p:nvSpPr>
        <p:spPr>
          <a:xfrm>
            <a:off x="1980565" y="3197979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i="1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shipping_fees_proportion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07" name="Rectangle : avec coins arrondis en diagonale 106">
            <a:extLst>
              <a:ext uri="{FF2B5EF4-FFF2-40B4-BE49-F238E27FC236}">
                <a16:creationId xmlns:a16="http://schemas.microsoft.com/office/drawing/2014/main" id="{A865BD6A-1BD5-9594-F6FA-50061F61B706}"/>
              </a:ext>
            </a:extLst>
          </p:cNvPr>
          <p:cNvSpPr/>
          <p:nvPr/>
        </p:nvSpPr>
        <p:spPr>
          <a:xfrm>
            <a:off x="1980565" y="3867130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i="1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avg_spent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08" name="Rectangle : avec coins arrondis en diagonale 107">
            <a:extLst>
              <a:ext uri="{FF2B5EF4-FFF2-40B4-BE49-F238E27FC236}">
                <a16:creationId xmlns:a16="http://schemas.microsoft.com/office/drawing/2014/main" id="{BC1EF216-554C-11CD-0C73-429C85C56A95}"/>
              </a:ext>
            </a:extLst>
          </p:cNvPr>
          <p:cNvSpPr/>
          <p:nvPr/>
        </p:nvSpPr>
        <p:spPr>
          <a:xfrm>
            <a:off x="1980565" y="4536281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i="1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recency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09" name="Rectangle : avec coins arrondis en diagonale 108">
            <a:extLst>
              <a:ext uri="{FF2B5EF4-FFF2-40B4-BE49-F238E27FC236}">
                <a16:creationId xmlns:a16="http://schemas.microsoft.com/office/drawing/2014/main" id="{F923F484-5B8C-3F43-3354-79CC334B766F}"/>
              </a:ext>
            </a:extLst>
          </p:cNvPr>
          <p:cNvSpPr/>
          <p:nvPr/>
        </p:nvSpPr>
        <p:spPr>
          <a:xfrm>
            <a:off x="1980564" y="5205432"/>
            <a:ext cx="2978785" cy="482601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D9D9D9"/>
          </a:solidFill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i="1" dirty="0">
                <a:solidFill>
                  <a:srgbClr val="44546A"/>
                </a:solidFill>
                <a:effectLst/>
                <a:latin typeface="Bahnschrift" panose="020B0502040204020203" pitchFamily="34" charset="0"/>
              </a:rPr>
              <a:t>frequency</a:t>
            </a:r>
            <a:endParaRPr lang="fr-FR" b="0" dirty="0">
              <a:solidFill>
                <a:srgbClr val="44546A"/>
              </a:solidFill>
              <a:effectLst/>
              <a:latin typeface="Bahnschrift" panose="020B0502040204020203" pitchFamily="34" charset="0"/>
            </a:endParaRPr>
          </a:p>
        </p:txBody>
      </p:sp>
      <p:grpSp>
        <p:nvGrpSpPr>
          <p:cNvPr id="129" name="Groupe 128">
            <a:extLst>
              <a:ext uri="{FF2B5EF4-FFF2-40B4-BE49-F238E27FC236}">
                <a16:creationId xmlns:a16="http://schemas.microsoft.com/office/drawing/2014/main" id="{9E59EBFC-4188-2631-8D89-24562D2E6C9E}"/>
              </a:ext>
            </a:extLst>
          </p:cNvPr>
          <p:cNvGrpSpPr/>
          <p:nvPr/>
        </p:nvGrpSpPr>
        <p:grpSpPr>
          <a:xfrm>
            <a:off x="7292488" y="2530269"/>
            <a:ext cx="3162935" cy="482601"/>
            <a:chOff x="7324238" y="2646589"/>
            <a:chExt cx="3162935" cy="482601"/>
          </a:xfrm>
        </p:grpSpPr>
        <p:sp>
          <p:nvSpPr>
            <p:cNvPr id="111" name="Rectangle : avec coins arrondis en diagonale 110">
              <a:extLst>
                <a:ext uri="{FF2B5EF4-FFF2-40B4-BE49-F238E27FC236}">
                  <a16:creationId xmlns:a16="http://schemas.microsoft.com/office/drawing/2014/main" id="{D30C41BD-0922-3AE2-55E5-6C22E3587E81}"/>
                </a:ext>
              </a:extLst>
            </p:cNvPr>
            <p:cNvSpPr/>
            <p:nvPr/>
          </p:nvSpPr>
          <p:spPr>
            <a:xfrm>
              <a:off x="7508388" y="2646589"/>
              <a:ext cx="2978785" cy="482601"/>
            </a:xfrm>
            <a:prstGeom prst="round2DiagRect">
              <a:avLst>
                <a:gd name="adj1" fmla="val 0"/>
                <a:gd name="adj2" fmla="val 0"/>
              </a:avLst>
            </a:pr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0" i="1" dirty="0">
                  <a:solidFill>
                    <a:srgbClr val="44546A"/>
                  </a:solidFill>
                  <a:effectLst/>
                  <a:latin typeface="Bahnschrift" panose="020B0502040204020203" pitchFamily="34" charset="0"/>
                </a:rPr>
                <a:t>preferred_payment_type</a:t>
              </a:r>
              <a:endPara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endParaRPr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29883C0D-6969-4E42-4D5B-BBC44B9EA30C}"/>
                </a:ext>
              </a:extLst>
            </p:cNvPr>
            <p:cNvSpPr/>
            <p:nvPr/>
          </p:nvSpPr>
          <p:spPr>
            <a:xfrm>
              <a:off x="7324238" y="2706824"/>
              <a:ext cx="368300" cy="368300"/>
            </a:xfrm>
            <a:prstGeom prst="ellipse">
              <a:avLst/>
            </a:prstGeom>
            <a:solidFill>
              <a:srgbClr val="FB8072"/>
            </a:solidFill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  <p:sp>
          <p:nvSpPr>
            <p:cNvPr id="113" name="ZoneTexte 112">
              <a:extLst>
                <a:ext uri="{FF2B5EF4-FFF2-40B4-BE49-F238E27FC236}">
                  <a16:creationId xmlns:a16="http://schemas.microsoft.com/office/drawing/2014/main" id="{E67A7CB6-94D8-53ED-3CB4-F7D8B500DFE4}"/>
                </a:ext>
              </a:extLst>
            </p:cNvPr>
            <p:cNvSpPr txBox="1"/>
            <p:nvPr/>
          </p:nvSpPr>
          <p:spPr>
            <a:xfrm>
              <a:off x="7416802" y="2693734"/>
              <a:ext cx="17145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4</a:t>
              </a:r>
            </a:p>
          </p:txBody>
        </p:sp>
      </p:grpSp>
      <p:grpSp>
        <p:nvGrpSpPr>
          <p:cNvPr id="130" name="Groupe 129">
            <a:extLst>
              <a:ext uri="{FF2B5EF4-FFF2-40B4-BE49-F238E27FC236}">
                <a16:creationId xmlns:a16="http://schemas.microsoft.com/office/drawing/2014/main" id="{CE6A2DB5-523E-6915-66CD-61444D79245D}"/>
              </a:ext>
            </a:extLst>
          </p:cNvPr>
          <p:cNvGrpSpPr/>
          <p:nvPr/>
        </p:nvGrpSpPr>
        <p:grpSpPr>
          <a:xfrm>
            <a:off x="7292488" y="3255782"/>
            <a:ext cx="3162935" cy="482601"/>
            <a:chOff x="7324238" y="3372102"/>
            <a:chExt cx="3162935" cy="482601"/>
          </a:xfrm>
        </p:grpSpPr>
        <p:sp>
          <p:nvSpPr>
            <p:cNvPr id="110" name="Rectangle : avec coins arrondis en diagonale 109">
              <a:extLst>
                <a:ext uri="{FF2B5EF4-FFF2-40B4-BE49-F238E27FC236}">
                  <a16:creationId xmlns:a16="http://schemas.microsoft.com/office/drawing/2014/main" id="{BCE2E044-4582-1012-75E4-1FB450163D73}"/>
                </a:ext>
              </a:extLst>
            </p:cNvPr>
            <p:cNvSpPr/>
            <p:nvPr/>
          </p:nvSpPr>
          <p:spPr>
            <a:xfrm>
              <a:off x="7508388" y="3372102"/>
              <a:ext cx="2978785" cy="482601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0" i="1" dirty="0">
                  <a:solidFill>
                    <a:srgbClr val="44546A"/>
                  </a:solidFill>
                  <a:effectLst/>
                  <a:latin typeface="Bahnschrift" panose="020B0502040204020203" pitchFamily="34" charset="0"/>
                </a:rPr>
                <a:t>preferred_payment_type</a:t>
              </a:r>
              <a:endPara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endParaRPr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3233CD3D-D341-E829-92C2-92678351D4C6}"/>
                </a:ext>
              </a:extLst>
            </p:cNvPr>
            <p:cNvSpPr/>
            <p:nvPr/>
          </p:nvSpPr>
          <p:spPr>
            <a:xfrm>
              <a:off x="7324238" y="3434632"/>
              <a:ext cx="368300" cy="368300"/>
            </a:xfrm>
            <a:prstGeom prst="ellipse">
              <a:avLst/>
            </a:prstGeom>
            <a:solidFill>
              <a:srgbClr val="B3DE69"/>
            </a:solidFill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  <p:sp>
          <p:nvSpPr>
            <p:cNvPr id="118" name="ZoneTexte 117">
              <a:extLst>
                <a:ext uri="{FF2B5EF4-FFF2-40B4-BE49-F238E27FC236}">
                  <a16:creationId xmlns:a16="http://schemas.microsoft.com/office/drawing/2014/main" id="{A7BCDBAC-887A-9D8D-934A-DD349F0FD2EB}"/>
                </a:ext>
              </a:extLst>
            </p:cNvPr>
            <p:cNvSpPr txBox="1"/>
            <p:nvPr/>
          </p:nvSpPr>
          <p:spPr>
            <a:xfrm>
              <a:off x="7416802" y="3421542"/>
              <a:ext cx="17145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2</a:t>
              </a:r>
            </a:p>
          </p:txBody>
        </p:sp>
      </p:grpSp>
      <p:sp>
        <p:nvSpPr>
          <p:cNvPr id="119" name="Flèche : droite 118">
            <a:extLst>
              <a:ext uri="{FF2B5EF4-FFF2-40B4-BE49-F238E27FC236}">
                <a16:creationId xmlns:a16="http://schemas.microsoft.com/office/drawing/2014/main" id="{5A8787C0-304C-E834-6B82-7323774DE4DB}"/>
              </a:ext>
            </a:extLst>
          </p:cNvPr>
          <p:cNvSpPr/>
          <p:nvPr/>
        </p:nvSpPr>
        <p:spPr>
          <a:xfrm rot="5400000">
            <a:off x="8735397" y="2982179"/>
            <a:ext cx="461265" cy="368299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>
            <a:outerShdw blurRad="38100" dist="12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31" name="Groupe 130">
            <a:extLst>
              <a:ext uri="{FF2B5EF4-FFF2-40B4-BE49-F238E27FC236}">
                <a16:creationId xmlns:a16="http://schemas.microsoft.com/office/drawing/2014/main" id="{A87E971D-B628-0727-249E-114810035BFC}"/>
              </a:ext>
            </a:extLst>
          </p:cNvPr>
          <p:cNvGrpSpPr/>
          <p:nvPr/>
        </p:nvGrpSpPr>
        <p:grpSpPr>
          <a:xfrm>
            <a:off x="7251617" y="4235924"/>
            <a:ext cx="3203806" cy="482601"/>
            <a:chOff x="7283367" y="4352244"/>
            <a:chExt cx="3203806" cy="482601"/>
          </a:xfrm>
        </p:grpSpPr>
        <p:sp>
          <p:nvSpPr>
            <p:cNvPr id="122" name="Rectangle : avec coins arrondis en diagonale 121">
              <a:extLst>
                <a:ext uri="{FF2B5EF4-FFF2-40B4-BE49-F238E27FC236}">
                  <a16:creationId xmlns:a16="http://schemas.microsoft.com/office/drawing/2014/main" id="{123C859C-ABB8-A3F9-3ED3-BC64366CC6DD}"/>
                </a:ext>
              </a:extLst>
            </p:cNvPr>
            <p:cNvSpPr/>
            <p:nvPr/>
          </p:nvSpPr>
          <p:spPr>
            <a:xfrm>
              <a:off x="7508388" y="4352244"/>
              <a:ext cx="2978785" cy="482601"/>
            </a:xfrm>
            <a:prstGeom prst="round2DiagRect">
              <a:avLst>
                <a:gd name="adj1" fmla="val 0"/>
                <a:gd name="adj2" fmla="val 0"/>
              </a:avLst>
            </a:pr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0" i="1" dirty="0">
                  <a:solidFill>
                    <a:srgbClr val="44546A"/>
                  </a:solidFill>
                  <a:effectLst/>
                  <a:latin typeface="Bahnschrift" panose="020B0502040204020203" pitchFamily="34" charset="0"/>
                </a:rPr>
                <a:t>preferred_category</a:t>
              </a:r>
              <a:endPara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endParaRPr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CC1FD813-8455-ECB1-CCAD-EF517BDEE7D8}"/>
                </a:ext>
              </a:extLst>
            </p:cNvPr>
            <p:cNvSpPr/>
            <p:nvPr/>
          </p:nvSpPr>
          <p:spPr>
            <a:xfrm>
              <a:off x="7324238" y="4412479"/>
              <a:ext cx="368300" cy="368300"/>
            </a:xfrm>
            <a:prstGeom prst="ellipse">
              <a:avLst/>
            </a:prstGeom>
            <a:solidFill>
              <a:srgbClr val="FB8072"/>
            </a:solidFill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  <p:sp>
          <p:nvSpPr>
            <p:cNvPr id="125" name="ZoneTexte 124">
              <a:extLst>
                <a:ext uri="{FF2B5EF4-FFF2-40B4-BE49-F238E27FC236}">
                  <a16:creationId xmlns:a16="http://schemas.microsoft.com/office/drawing/2014/main" id="{39E3B3F6-2F62-77E2-848A-89A80639D0A1}"/>
                </a:ext>
              </a:extLst>
            </p:cNvPr>
            <p:cNvSpPr txBox="1"/>
            <p:nvPr/>
          </p:nvSpPr>
          <p:spPr>
            <a:xfrm>
              <a:off x="7283367" y="4406308"/>
              <a:ext cx="44083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72</a:t>
              </a:r>
            </a:p>
          </p:txBody>
        </p:sp>
      </p:grpSp>
      <p:grpSp>
        <p:nvGrpSpPr>
          <p:cNvPr id="132" name="Groupe 131">
            <a:extLst>
              <a:ext uri="{FF2B5EF4-FFF2-40B4-BE49-F238E27FC236}">
                <a16:creationId xmlns:a16="http://schemas.microsoft.com/office/drawing/2014/main" id="{1BDB8CBB-DCCB-0EC2-1B7F-D44574E16A37}"/>
              </a:ext>
            </a:extLst>
          </p:cNvPr>
          <p:cNvGrpSpPr/>
          <p:nvPr/>
        </p:nvGrpSpPr>
        <p:grpSpPr>
          <a:xfrm>
            <a:off x="7272585" y="4961437"/>
            <a:ext cx="3182838" cy="482601"/>
            <a:chOff x="7304335" y="5077757"/>
            <a:chExt cx="3182838" cy="482601"/>
          </a:xfrm>
        </p:grpSpPr>
        <p:sp>
          <p:nvSpPr>
            <p:cNvPr id="120" name="Rectangle : avec coins arrondis en diagonale 119">
              <a:extLst>
                <a:ext uri="{FF2B5EF4-FFF2-40B4-BE49-F238E27FC236}">
                  <a16:creationId xmlns:a16="http://schemas.microsoft.com/office/drawing/2014/main" id="{2E89E577-0C79-0504-7F7E-A1E0B9D6A3E8}"/>
                </a:ext>
              </a:extLst>
            </p:cNvPr>
            <p:cNvSpPr/>
            <p:nvPr/>
          </p:nvSpPr>
          <p:spPr>
            <a:xfrm>
              <a:off x="7508388" y="5077757"/>
              <a:ext cx="2978785" cy="482601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D9D9D9"/>
            </a:solidFill>
            <a:ln w="9525"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0" i="1" dirty="0">
                  <a:solidFill>
                    <a:srgbClr val="44546A"/>
                  </a:solidFill>
                  <a:effectLst/>
                  <a:latin typeface="Bahnschrift" panose="020B0502040204020203" pitchFamily="34" charset="0"/>
                </a:rPr>
                <a:t>preferred_category</a:t>
              </a:r>
              <a:endParaRPr lang="fr-FR" b="0" dirty="0">
                <a:solidFill>
                  <a:srgbClr val="44546A"/>
                </a:solidFill>
                <a:effectLst/>
                <a:latin typeface="Bahnschrift" panose="020B0502040204020203" pitchFamily="34" charset="0"/>
              </a:endParaRPr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F3790E96-CAF5-25A6-D25A-8D9EBAD8E824}"/>
                </a:ext>
              </a:extLst>
            </p:cNvPr>
            <p:cNvSpPr/>
            <p:nvPr/>
          </p:nvSpPr>
          <p:spPr>
            <a:xfrm>
              <a:off x="7324238" y="5140287"/>
              <a:ext cx="368300" cy="368300"/>
            </a:xfrm>
            <a:prstGeom prst="ellipse">
              <a:avLst/>
            </a:prstGeom>
            <a:solidFill>
              <a:srgbClr val="B3DE69"/>
            </a:solidFill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44546A"/>
                </a:solidFill>
                <a:latin typeface="Bahnschrift" panose="020B0502040204020203" pitchFamily="34" charset="0"/>
              </a:endParaRPr>
            </a:p>
          </p:txBody>
        </p:sp>
        <p:sp>
          <p:nvSpPr>
            <p:cNvPr id="127" name="ZoneTexte 126">
              <a:extLst>
                <a:ext uri="{FF2B5EF4-FFF2-40B4-BE49-F238E27FC236}">
                  <a16:creationId xmlns:a16="http://schemas.microsoft.com/office/drawing/2014/main" id="{D5391C38-92AF-02F2-B678-FB01847F901C}"/>
                </a:ext>
              </a:extLst>
            </p:cNvPr>
            <p:cNvSpPr txBox="1"/>
            <p:nvPr/>
          </p:nvSpPr>
          <p:spPr>
            <a:xfrm>
              <a:off x="7304335" y="5128408"/>
              <a:ext cx="409084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dirty="0">
                  <a:solidFill>
                    <a:srgbClr val="44546A"/>
                  </a:solidFill>
                  <a:latin typeface="Bahnschrift" panose="020B0502040204020203" pitchFamily="34" charset="0"/>
                </a:rPr>
                <a:t>10</a:t>
              </a:r>
            </a:p>
          </p:txBody>
        </p:sp>
      </p:grpSp>
      <p:sp>
        <p:nvSpPr>
          <p:cNvPr id="128" name="Flèche : droite 127">
            <a:extLst>
              <a:ext uri="{FF2B5EF4-FFF2-40B4-BE49-F238E27FC236}">
                <a16:creationId xmlns:a16="http://schemas.microsoft.com/office/drawing/2014/main" id="{03C43F57-4090-9E07-36BF-96473094F191}"/>
              </a:ext>
            </a:extLst>
          </p:cNvPr>
          <p:cNvSpPr/>
          <p:nvPr/>
        </p:nvSpPr>
        <p:spPr>
          <a:xfrm rot="5400000">
            <a:off x="8735397" y="4687834"/>
            <a:ext cx="461265" cy="368299"/>
          </a:xfrm>
          <a:prstGeom prst="rightArrow">
            <a:avLst/>
          </a:prstGeom>
          <a:solidFill>
            <a:srgbClr val="D9D9D9"/>
          </a:solidFill>
          <a:ln w="9525">
            <a:solidFill>
              <a:srgbClr val="44546A"/>
            </a:solidFill>
          </a:ln>
          <a:effectLst>
            <a:outerShdw blurRad="38100" dist="12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8190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86" grpId="0" animBg="1"/>
      <p:bldP spid="105" grpId="0" animBg="1"/>
      <p:bldP spid="107" grpId="0" animBg="1"/>
      <p:bldP spid="108" grpId="0" animBg="1"/>
      <p:bldP spid="109" grpId="0" animBg="1"/>
      <p:bldP spid="119" grpId="0" animBg="1"/>
      <p:bldP spid="12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ADE9D2-2E91-974F-C2DA-33F65A34E5B0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103FD5-1BA3-6320-1507-A07C2009695E}"/>
              </a:ext>
            </a:extLst>
          </p:cNvPr>
          <p:cNvSpPr/>
          <p:nvPr/>
        </p:nvSpPr>
        <p:spPr>
          <a:xfrm>
            <a:off x="-2034" y="1371600"/>
            <a:ext cx="241294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031FC59-A73E-DB1D-5F20-49A6901CF07B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91CD0C4-9797-71FF-8598-876E3FDF4AD5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FA2315C-1C90-0995-6F97-966E9BF8A5C6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2C7F4E4-8B17-6503-6D5A-4844C86CA865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0A30E53-B989-6EEC-6C4A-C63BE43CB85A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03A40DB-B03A-B0BD-ECA3-04322E3B18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96"/>
          <a:stretch/>
        </p:blipFill>
        <p:spPr>
          <a:xfrm>
            <a:off x="2963571" y="696407"/>
            <a:ext cx="6096428" cy="5781781"/>
          </a:xfrm>
          <a:prstGeom prst="rect">
            <a:avLst/>
          </a:prstGeom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F07A5E6C-D782-BA4F-0265-CDB40B87DF88}"/>
              </a:ext>
            </a:extLst>
          </p:cNvPr>
          <p:cNvSpPr/>
          <p:nvPr/>
        </p:nvSpPr>
        <p:spPr>
          <a:xfrm>
            <a:off x="2844372" y="455108"/>
            <a:ext cx="6096428" cy="6144012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28DFB226-BE26-8854-C65A-A971DF1244E4}"/>
              </a:ext>
            </a:extLst>
          </p:cNvPr>
          <p:cNvSpPr/>
          <p:nvPr/>
        </p:nvSpPr>
        <p:spPr>
          <a:xfrm>
            <a:off x="3863340" y="213807"/>
            <a:ext cx="406908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MATRICE DE CORRÉLATION</a:t>
            </a:r>
          </a:p>
        </p:txBody>
      </p:sp>
    </p:spTree>
    <p:extLst>
      <p:ext uri="{BB962C8B-B14F-4D97-AF65-F5344CB8AC3E}">
        <p14:creationId xmlns:p14="http://schemas.microsoft.com/office/powerpoint/2010/main" val="3456675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03F60CBA-782D-A99A-52D2-20C6190279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0" y="696407"/>
            <a:ext cx="7474867" cy="571673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0ADE9D2-2E91-974F-C2DA-33F65A34E5B0}"/>
              </a:ext>
            </a:extLst>
          </p:cNvPr>
          <p:cNvSpPr/>
          <p:nvPr/>
        </p:nvSpPr>
        <p:spPr>
          <a:xfrm>
            <a:off x="0" y="0"/>
            <a:ext cx="238145" cy="6858000"/>
          </a:xfrm>
          <a:prstGeom prst="rect">
            <a:avLst/>
          </a:prstGeom>
          <a:solidFill>
            <a:srgbClr val="D9D9D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103FD5-1BA3-6320-1507-A07C2009695E}"/>
              </a:ext>
            </a:extLst>
          </p:cNvPr>
          <p:cNvSpPr/>
          <p:nvPr/>
        </p:nvSpPr>
        <p:spPr>
          <a:xfrm>
            <a:off x="-2034" y="1371600"/>
            <a:ext cx="241294" cy="1366584"/>
          </a:xfrm>
          <a:prstGeom prst="rect">
            <a:avLst/>
          </a:prstGeom>
          <a:solidFill>
            <a:srgbClr val="8181FF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031FC59-A73E-DB1D-5F20-49A6901CF07B}"/>
              </a:ext>
            </a:extLst>
          </p:cNvPr>
          <p:cNvSpPr txBox="1"/>
          <p:nvPr/>
        </p:nvSpPr>
        <p:spPr>
          <a:xfrm>
            <a:off x="11999" y="5902154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91CD0C4-9797-71FF-8598-876E3FDF4AD5}"/>
              </a:ext>
            </a:extLst>
          </p:cNvPr>
          <p:cNvSpPr txBox="1"/>
          <p:nvPr/>
        </p:nvSpPr>
        <p:spPr>
          <a:xfrm>
            <a:off x="-2035" y="455712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FA2315C-1C90-0995-6F97-966E9BF8A5C6}"/>
              </a:ext>
            </a:extLst>
          </p:cNvPr>
          <p:cNvSpPr txBox="1"/>
          <p:nvPr/>
        </p:nvSpPr>
        <p:spPr>
          <a:xfrm>
            <a:off x="8980" y="3153779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2C7F4E4-8B17-6503-6D5A-4844C86CA865}"/>
              </a:ext>
            </a:extLst>
          </p:cNvPr>
          <p:cNvSpPr txBox="1"/>
          <p:nvPr/>
        </p:nvSpPr>
        <p:spPr>
          <a:xfrm>
            <a:off x="8980" y="1820317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D9D9D9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0A30E53-B989-6EEC-6C4A-C63BE43CB85A}"/>
              </a:ext>
            </a:extLst>
          </p:cNvPr>
          <p:cNvSpPr txBox="1"/>
          <p:nvPr/>
        </p:nvSpPr>
        <p:spPr>
          <a:xfrm>
            <a:off x="1360" y="455108"/>
            <a:ext cx="2274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b="1" dirty="0">
                <a:solidFill>
                  <a:srgbClr val="A5A5A5"/>
                </a:solidFill>
                <a:latin typeface="Bahnschrift SemiBold" panose="020B0502040204020203" pitchFamily="3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F07A5E6C-D782-BA4F-0265-CDB40B87DF88}"/>
              </a:ext>
            </a:extLst>
          </p:cNvPr>
          <p:cNvSpPr/>
          <p:nvPr/>
        </p:nvSpPr>
        <p:spPr>
          <a:xfrm>
            <a:off x="1682750" y="455108"/>
            <a:ext cx="8515350" cy="6144012"/>
          </a:xfrm>
          <a:prstGeom prst="roundRect">
            <a:avLst/>
          </a:prstGeom>
          <a:noFill/>
          <a:ln w="9525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28DFB226-BE26-8854-C65A-A971DF1244E4}"/>
              </a:ext>
            </a:extLst>
          </p:cNvPr>
          <p:cNvSpPr/>
          <p:nvPr/>
        </p:nvSpPr>
        <p:spPr>
          <a:xfrm>
            <a:off x="4709160" y="213808"/>
            <a:ext cx="2491740" cy="482600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44546A"/>
                </a:solidFill>
                <a:latin typeface="Bahnschrift SemiBold" panose="020B0502040204020203" pitchFamily="34" charset="0"/>
              </a:rPr>
              <a:t>DISTRIBUTIONS</a:t>
            </a:r>
          </a:p>
        </p:txBody>
      </p:sp>
    </p:spTree>
    <p:extLst>
      <p:ext uri="{BB962C8B-B14F-4D97-AF65-F5344CB8AC3E}">
        <p14:creationId xmlns:p14="http://schemas.microsoft.com/office/powerpoint/2010/main" val="17514082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</TotalTime>
  <Words>1088</Words>
  <Application>Microsoft Office PowerPoint</Application>
  <PresentationFormat>Grand écran</PresentationFormat>
  <Paragraphs>470</Paragraphs>
  <Slides>35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42" baseType="lpstr">
      <vt:lpstr>Unbounded ExtraBold</vt:lpstr>
      <vt:lpstr>Arial</vt:lpstr>
      <vt:lpstr>Bahnschrift</vt:lpstr>
      <vt:lpstr>Bahnschrift SemiBold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Data Science</dc:creator>
  <cp:lastModifiedBy>Data Science</cp:lastModifiedBy>
  <cp:revision>106</cp:revision>
  <dcterms:created xsi:type="dcterms:W3CDTF">2023-09-04T12:53:41Z</dcterms:created>
  <dcterms:modified xsi:type="dcterms:W3CDTF">2023-09-07T08:47:35Z</dcterms:modified>
</cp:coreProperties>
</file>

<file path=docProps/thumbnail.jpeg>
</file>